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2" r:id="rId3"/>
    <p:sldId id="265" r:id="rId4"/>
    <p:sldId id="271" r:id="rId5"/>
    <p:sldId id="266" r:id="rId6"/>
    <p:sldId id="267" r:id="rId7"/>
    <p:sldId id="268" r:id="rId8"/>
    <p:sldId id="269" r:id="rId9"/>
  </p:sldIdLst>
  <p:sldSz cx="6858000" cy="9906000" type="A4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83" userDrawn="1">
          <p15:clr>
            <a:srgbClr val="A4A3A4"/>
          </p15:clr>
        </p15:guide>
        <p15:guide id="2" orient="horz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2" d="100"/>
          <a:sy n="112" d="100"/>
        </p:scale>
        <p:origin x="984" y="-1182"/>
      </p:cViewPr>
      <p:guideLst>
        <p:guide pos="2183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43" cy="495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64" y="1"/>
            <a:ext cx="2946443" cy="495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3D697-7E66-41BD-AE8D-DE62FDC38065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681"/>
            <a:ext cx="2946443" cy="4955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64" y="9378681"/>
            <a:ext cx="2946443" cy="4955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6441C-7604-47F2-A2FF-FBA43F2BDE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421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43" cy="495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64" y="1"/>
            <a:ext cx="2946443" cy="495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26D5D-43ED-43C9-B3E3-F40BA0E5D133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246313" y="1235075"/>
            <a:ext cx="230663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551" y="4752295"/>
            <a:ext cx="5438140" cy="38870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378681"/>
            <a:ext cx="2946443" cy="4955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64" y="9378681"/>
            <a:ext cx="2946443" cy="4955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B1AA2-CFC2-4B0B-A9BD-48FC150F29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06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1AA2-CFC2-4B0B-A9BD-48FC150F290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60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1AA2-CFC2-4B0B-A9BD-48FC150F290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293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1AA2-CFC2-4B0B-A9BD-48FC150F290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807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1AA2-CFC2-4B0B-A9BD-48FC150F290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21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1AA2-CFC2-4B0B-A9BD-48FC150F290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94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1AA2-CFC2-4B0B-A9BD-48FC150F290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43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1AA2-CFC2-4B0B-A9BD-48FC150F290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310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B1AA2-CFC2-4B0B-A9BD-48FC150F290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41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B72-6651-44DB-9D42-187677E0AE1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1233-81A9-4A81-833C-935B07F55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65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B72-6651-44DB-9D42-187677E0AE1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1233-81A9-4A81-833C-935B07F55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48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B72-6651-44DB-9D42-187677E0AE1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1233-81A9-4A81-833C-935B07F55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25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B72-6651-44DB-9D42-187677E0AE1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1233-81A9-4A81-833C-935B07F55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62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B72-6651-44DB-9D42-187677E0AE1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1233-81A9-4A81-833C-935B07F55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85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B72-6651-44DB-9D42-187677E0AE1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1233-81A9-4A81-833C-935B07F55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96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B72-6651-44DB-9D42-187677E0AE1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1233-81A9-4A81-833C-935B07F55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656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B72-6651-44DB-9D42-187677E0AE1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1233-81A9-4A81-833C-935B07F55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33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B72-6651-44DB-9D42-187677E0AE1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1233-81A9-4A81-833C-935B07F55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507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B72-6651-44DB-9D42-187677E0AE1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1233-81A9-4A81-833C-935B07F55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18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5B72-6651-44DB-9D42-187677E0AE1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21233-81A9-4A81-833C-935B07F55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0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C5B72-6651-44DB-9D42-187677E0AE18}" type="datetimeFigureOut">
              <a:rPr lang="pl-PL" smtClean="0"/>
              <a:t>2014-11-20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21233-81A9-4A81-833C-935B07F55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07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116117" y="4189707"/>
            <a:ext cx="1119915" cy="19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643" dirty="0"/>
          </a:p>
        </p:txBody>
      </p:sp>
      <p:sp>
        <p:nvSpPr>
          <p:cNvPr id="10" name="Prostokąt 9"/>
          <p:cNvSpPr/>
          <p:nvPr/>
        </p:nvSpPr>
        <p:spPr>
          <a:xfrm>
            <a:off x="2714231" y="5096444"/>
            <a:ext cx="1429540" cy="14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368" dirty="0"/>
          </a:p>
        </p:txBody>
      </p:sp>
      <p:sp>
        <p:nvSpPr>
          <p:cNvPr id="11" name="Prostokąt 10"/>
          <p:cNvSpPr/>
          <p:nvPr/>
        </p:nvSpPr>
        <p:spPr>
          <a:xfrm>
            <a:off x="2746436" y="4408447"/>
            <a:ext cx="1397334" cy="15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413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Prostokąt 11"/>
          <p:cNvSpPr/>
          <p:nvPr/>
        </p:nvSpPr>
        <p:spPr>
          <a:xfrm rot="20173551">
            <a:off x="2986111" y="5172960"/>
            <a:ext cx="184731" cy="19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pl-PL" sz="643" dirty="0"/>
          </a:p>
        </p:txBody>
      </p:sp>
      <p:sp>
        <p:nvSpPr>
          <p:cNvPr id="17" name="Prostokąt 16"/>
          <p:cNvSpPr/>
          <p:nvPr/>
        </p:nvSpPr>
        <p:spPr>
          <a:xfrm>
            <a:off x="3024891" y="5340912"/>
            <a:ext cx="780784" cy="14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8" dirty="0">
              <a:cs typeface="Arabic Typesetting" panose="03020402040406030203" pitchFamily="66" charset="-7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641295" y="5962453"/>
            <a:ext cx="1575412" cy="14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2" dirty="0"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972888" y="4132004"/>
            <a:ext cx="719708" cy="19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32" dirty="0"/>
          </a:p>
          <a:p>
            <a:endParaRPr lang="pl-PL" sz="332" dirty="0"/>
          </a:p>
        </p:txBody>
      </p:sp>
      <p:sp>
        <p:nvSpPr>
          <p:cNvPr id="24" name="Prostokąt 23"/>
          <p:cNvSpPr/>
          <p:nvPr/>
        </p:nvSpPr>
        <p:spPr>
          <a:xfrm>
            <a:off x="-664238" y="4005246"/>
            <a:ext cx="184731" cy="184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597" b="1" i="1" dirty="0">
              <a:solidFill>
                <a:srgbClr val="940E15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40392" y="4152870"/>
            <a:ext cx="1643485" cy="1486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66" dirty="0"/>
              <a:t>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586326" y="6239063"/>
            <a:ext cx="3300556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769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60" y="0"/>
            <a:ext cx="2102046" cy="17423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3223469" y="5767999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3200" b="1" dirty="0" smtClean="0">
                <a:solidFill>
                  <a:srgbClr val="940E15"/>
                </a:solidFill>
                <a:latin typeface="+mj-lt"/>
              </a:rPr>
              <a:t>OFERTA WESELNA</a:t>
            </a:r>
            <a:endParaRPr lang="pl-PL" sz="3200" b="1" dirty="0">
              <a:solidFill>
                <a:srgbClr val="940E15"/>
              </a:solidFill>
              <a:latin typeface="+mj-lt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293178" y="9259669"/>
            <a:ext cx="6453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7A0C11"/>
                </a:solidFill>
                <a:latin typeface="+mj-lt"/>
              </a:rPr>
              <a:t>Red Baron Hotel &amp; Restauracja</a:t>
            </a:r>
          </a:p>
          <a:p>
            <a:pPr algn="ctr"/>
            <a:r>
              <a:rPr lang="pl-PL" sz="1200" dirty="0">
                <a:solidFill>
                  <a:srgbClr val="000000"/>
                </a:solidFill>
                <a:latin typeface="+mj-lt"/>
              </a:rPr>
              <a:t>ul. Lwa Tołstoja 2 • 58-100 Świdnica • </a:t>
            </a:r>
            <a:endParaRPr lang="pl-PL" sz="1200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200" dirty="0" smtClean="0">
                <a:solidFill>
                  <a:srgbClr val="000000"/>
                </a:solidFill>
                <a:latin typeface="+mj-lt"/>
              </a:rPr>
              <a:t>recepcja@redbaronhotel.pl </a:t>
            </a:r>
            <a:r>
              <a:rPr lang="pl-PL" sz="1200" dirty="0">
                <a:solidFill>
                  <a:srgbClr val="000000"/>
                </a:solidFill>
                <a:latin typeface="+mj-lt"/>
              </a:rPr>
              <a:t>• www.redbaronhotel.pl • +48 74 856 48 </a:t>
            </a:r>
            <a:r>
              <a:rPr lang="pl-PL" sz="1200" dirty="0" smtClean="0">
                <a:solidFill>
                  <a:srgbClr val="000000"/>
                </a:solidFill>
                <a:latin typeface="+mj-lt"/>
              </a:rPr>
              <a:t>00-01</a:t>
            </a:r>
            <a:endParaRPr lang="pl-PL" sz="1200" dirty="0">
              <a:latin typeface="+mj-lt"/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83946" y="6465897"/>
            <a:ext cx="66626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dirty="0">
                <a:latin typeface="+mj-lt"/>
              </a:rPr>
              <a:t>Szanowni Państwo,</a:t>
            </a:r>
          </a:p>
          <a:p>
            <a:pPr algn="just"/>
            <a:r>
              <a:rPr lang="pl-PL" sz="1400" dirty="0">
                <a:latin typeface="+mj-lt"/>
              </a:rPr>
              <a:t>Przyjęcie weselne to jedno z najważniejszych wydarzeń w życiu dzieci i rodziców. Dziękujemy, </a:t>
            </a:r>
            <a:r>
              <a:rPr lang="pl-PL" sz="1400" dirty="0" smtClean="0">
                <a:latin typeface="+mj-lt"/>
              </a:rPr>
              <a:t>że zechcieliście </a:t>
            </a:r>
            <a:r>
              <a:rPr lang="pl-PL" sz="1400" dirty="0">
                <a:latin typeface="+mj-lt"/>
              </a:rPr>
              <a:t>Państwo wydarzenie to celebrować w naszym Hotelu</a:t>
            </a:r>
            <a:r>
              <a:rPr lang="pl-PL" sz="1400" dirty="0" smtClean="0">
                <a:latin typeface="+mj-lt"/>
              </a:rPr>
              <a:t>.</a:t>
            </a:r>
          </a:p>
          <a:p>
            <a:pPr algn="just"/>
            <a:endParaRPr lang="pl-PL" sz="1400" dirty="0">
              <a:latin typeface="+mj-lt"/>
            </a:endParaRPr>
          </a:p>
          <a:p>
            <a:pPr algn="just"/>
            <a:r>
              <a:rPr lang="pl-PL" sz="1400" dirty="0">
                <a:latin typeface="+mj-lt"/>
              </a:rPr>
              <a:t>Ze swojej strony zapewniamy, że dołożymy wszelkich starań, aby nawet w najmniejszych detalach usatysfakcjonować Was, Waszych Rodziców, Bliskich i Przyjaciół, z którymi zechcieliście spędzić ten pełen radości dzień. Z przyjemnością zorganizujemy wspaniałe przyjęcie weselne, które na zawsze pozostanie we wspomnieniach Waszych i Waszych Gości!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5" y="1545365"/>
            <a:ext cx="6446936" cy="405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7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116117" y="4189707"/>
            <a:ext cx="1119915" cy="19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643" dirty="0"/>
          </a:p>
        </p:txBody>
      </p:sp>
      <p:sp>
        <p:nvSpPr>
          <p:cNvPr id="10" name="Prostokąt 9"/>
          <p:cNvSpPr/>
          <p:nvPr/>
        </p:nvSpPr>
        <p:spPr>
          <a:xfrm>
            <a:off x="2714231" y="5096444"/>
            <a:ext cx="1429540" cy="14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368" dirty="0"/>
          </a:p>
        </p:txBody>
      </p:sp>
      <p:sp>
        <p:nvSpPr>
          <p:cNvPr id="11" name="Prostokąt 10"/>
          <p:cNvSpPr/>
          <p:nvPr/>
        </p:nvSpPr>
        <p:spPr>
          <a:xfrm>
            <a:off x="2746436" y="4408447"/>
            <a:ext cx="1397334" cy="15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413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Prostokąt 11"/>
          <p:cNvSpPr/>
          <p:nvPr/>
        </p:nvSpPr>
        <p:spPr>
          <a:xfrm rot="20173551">
            <a:off x="2986111" y="5172960"/>
            <a:ext cx="184731" cy="19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pl-PL" sz="643" dirty="0"/>
          </a:p>
        </p:txBody>
      </p:sp>
      <p:sp>
        <p:nvSpPr>
          <p:cNvPr id="17" name="Prostokąt 16"/>
          <p:cNvSpPr/>
          <p:nvPr/>
        </p:nvSpPr>
        <p:spPr>
          <a:xfrm>
            <a:off x="3024891" y="5340912"/>
            <a:ext cx="780784" cy="14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8" dirty="0">
              <a:cs typeface="Arabic Typesetting" panose="03020402040406030203" pitchFamily="66" charset="-7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641295" y="5962453"/>
            <a:ext cx="1575412" cy="14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2" dirty="0"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972888" y="4132004"/>
            <a:ext cx="719708" cy="19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32" dirty="0"/>
          </a:p>
          <a:p>
            <a:endParaRPr lang="pl-PL" sz="332" dirty="0"/>
          </a:p>
        </p:txBody>
      </p:sp>
      <p:sp>
        <p:nvSpPr>
          <p:cNvPr id="24" name="Prostokąt 23"/>
          <p:cNvSpPr/>
          <p:nvPr/>
        </p:nvSpPr>
        <p:spPr>
          <a:xfrm>
            <a:off x="-664238" y="4005246"/>
            <a:ext cx="184731" cy="184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597" b="1" i="1" dirty="0">
              <a:solidFill>
                <a:srgbClr val="940E15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40392" y="4152870"/>
            <a:ext cx="1643485" cy="1486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66" dirty="0"/>
              <a:t>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182337" y="2943649"/>
            <a:ext cx="3300556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769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60" y="0"/>
            <a:ext cx="2102046" cy="17423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4313383" y="6840529"/>
            <a:ext cx="254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940E15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79850" y="1725544"/>
            <a:ext cx="334367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i="1" dirty="0" smtClean="0">
                <a:solidFill>
                  <a:srgbClr val="940E15"/>
                </a:solidFill>
                <a:latin typeface="+mj-lt"/>
              </a:rPr>
              <a:t>Dlaczego </a:t>
            </a:r>
            <a:r>
              <a:rPr lang="pl-PL" sz="1400" b="1" i="1" dirty="0">
                <a:solidFill>
                  <a:srgbClr val="940E15"/>
                </a:solidFill>
                <a:latin typeface="+mj-lt"/>
              </a:rPr>
              <a:t>warto wybrać</a:t>
            </a:r>
          </a:p>
          <a:p>
            <a:r>
              <a:rPr lang="pl-PL" sz="1400" b="1" i="1" dirty="0">
                <a:solidFill>
                  <a:srgbClr val="940E15"/>
                </a:solidFill>
                <a:latin typeface="+mj-lt"/>
              </a:rPr>
              <a:t>Restaurację Hotelu Red Baron</a:t>
            </a:r>
            <a:r>
              <a:rPr lang="pl-PL" sz="1400" b="1" i="1" dirty="0" smtClean="0">
                <a:solidFill>
                  <a:srgbClr val="940E15"/>
                </a:solidFill>
                <a:latin typeface="+mj-lt"/>
              </a:rPr>
              <a:t>:</a:t>
            </a:r>
          </a:p>
          <a:p>
            <a:endParaRPr lang="pl-PL" sz="1400" b="1" i="1" dirty="0" smtClean="0">
              <a:solidFill>
                <a:srgbClr val="940E15"/>
              </a:solidFill>
              <a:latin typeface="+mj-lt"/>
            </a:endParaRPr>
          </a:p>
          <a:p>
            <a:r>
              <a:rPr lang="pl-PL" sz="1400" dirty="0" smtClean="0">
                <a:latin typeface="+mj-lt"/>
              </a:rPr>
              <a:t>❧ Nowy </a:t>
            </a:r>
            <a:r>
              <a:rPr lang="pl-PL" sz="1400" dirty="0">
                <a:latin typeface="+mj-lt"/>
              </a:rPr>
              <a:t>Hotel z pięknymi </a:t>
            </a:r>
            <a:r>
              <a:rPr lang="pl-PL" sz="1400" dirty="0" smtClean="0">
                <a:latin typeface="+mj-lt"/>
              </a:rPr>
              <a:t>wnętrzami</a:t>
            </a:r>
            <a:endParaRPr lang="pl-PL" sz="1400" dirty="0">
              <a:latin typeface="+mj-lt"/>
            </a:endParaRPr>
          </a:p>
          <a:p>
            <a:r>
              <a:rPr lang="pl-PL" sz="1400" dirty="0" smtClean="0">
                <a:latin typeface="+mj-lt"/>
              </a:rPr>
              <a:t>❧ Unikalne </a:t>
            </a:r>
            <a:r>
              <a:rPr lang="pl-PL" sz="1400" dirty="0">
                <a:latin typeface="+mj-lt"/>
              </a:rPr>
              <a:t>prezenty honorujące</a:t>
            </a:r>
          </a:p>
          <a:p>
            <a:r>
              <a:rPr lang="pl-PL" sz="1400" dirty="0">
                <a:latin typeface="+mj-lt"/>
              </a:rPr>
              <a:t>Młoda </a:t>
            </a:r>
            <a:r>
              <a:rPr lang="pl-PL" sz="1400" dirty="0" smtClean="0">
                <a:latin typeface="+mj-lt"/>
              </a:rPr>
              <a:t>Parę</a:t>
            </a:r>
            <a:endParaRPr lang="pl-PL" sz="1400" dirty="0">
              <a:latin typeface="+mj-lt"/>
            </a:endParaRPr>
          </a:p>
          <a:p>
            <a:r>
              <a:rPr lang="pl-PL" sz="1400" dirty="0" smtClean="0">
                <a:latin typeface="+mj-lt"/>
              </a:rPr>
              <a:t>❧ Klimatyzowana </a:t>
            </a:r>
            <a:r>
              <a:rPr lang="pl-PL" sz="1400" dirty="0">
                <a:latin typeface="+mj-lt"/>
              </a:rPr>
              <a:t>sala balowa mogąca</a:t>
            </a:r>
          </a:p>
          <a:p>
            <a:r>
              <a:rPr lang="pl-PL" sz="1400" dirty="0">
                <a:latin typeface="+mj-lt"/>
              </a:rPr>
              <a:t>pomieścić do </a:t>
            </a:r>
            <a:r>
              <a:rPr lang="pl-PL" sz="1400" dirty="0" smtClean="0">
                <a:latin typeface="+mj-lt"/>
              </a:rPr>
              <a:t>100 </a:t>
            </a:r>
            <a:r>
              <a:rPr lang="pl-PL" sz="1400" dirty="0">
                <a:latin typeface="+mj-lt"/>
              </a:rPr>
              <a:t>osób</a:t>
            </a:r>
          </a:p>
          <a:p>
            <a:r>
              <a:rPr lang="pl-PL" sz="1400" dirty="0">
                <a:latin typeface="+mj-lt"/>
              </a:rPr>
              <a:t>❧ Wyśmienite menu ustalane</a:t>
            </a:r>
          </a:p>
          <a:p>
            <a:r>
              <a:rPr lang="pl-PL" sz="1400" dirty="0">
                <a:latin typeface="+mj-lt"/>
              </a:rPr>
              <a:t>indywidualnie</a:t>
            </a:r>
          </a:p>
          <a:p>
            <a:r>
              <a:rPr lang="pl-PL" sz="1400" dirty="0">
                <a:latin typeface="+mj-lt"/>
              </a:rPr>
              <a:t>❧ Na życzenie dania z nutką</a:t>
            </a:r>
          </a:p>
          <a:p>
            <a:r>
              <a:rPr lang="pl-PL" sz="1400" dirty="0">
                <a:latin typeface="+mj-lt"/>
              </a:rPr>
              <a:t>ekstrawagancji</a:t>
            </a:r>
          </a:p>
          <a:p>
            <a:r>
              <a:rPr lang="pl-PL" sz="1400" dirty="0">
                <a:latin typeface="+mj-lt"/>
              </a:rPr>
              <a:t>❧ Przygotowanie niezapomnianych</a:t>
            </a:r>
          </a:p>
          <a:p>
            <a:r>
              <a:rPr lang="pl-PL" sz="1400" dirty="0">
                <a:latin typeface="+mj-lt"/>
              </a:rPr>
              <a:t>poprawin</a:t>
            </a:r>
          </a:p>
          <a:p>
            <a:r>
              <a:rPr lang="pl-PL" sz="1400" dirty="0">
                <a:latin typeface="+mj-lt"/>
              </a:rPr>
              <a:t>❧ Atrakcyjna oferta na alkohole, napoje</a:t>
            </a:r>
          </a:p>
          <a:p>
            <a:r>
              <a:rPr lang="pl-PL" sz="1400" dirty="0">
                <a:latin typeface="+mj-lt"/>
              </a:rPr>
              <a:t>oraz wyroby cukiernicze</a:t>
            </a:r>
          </a:p>
          <a:p>
            <a:r>
              <a:rPr lang="pl-PL" sz="1400" dirty="0">
                <a:latin typeface="+mj-lt"/>
              </a:rPr>
              <a:t>❧ Profesjonalna obsługa</a:t>
            </a:r>
          </a:p>
          <a:p>
            <a:r>
              <a:rPr lang="pl-PL" sz="1400" dirty="0" smtClean="0">
                <a:latin typeface="+mj-lt"/>
              </a:rPr>
              <a:t>❧ </a:t>
            </a:r>
            <a:r>
              <a:rPr lang="pl-PL" sz="1400" dirty="0">
                <a:latin typeface="+mj-lt"/>
              </a:rPr>
              <a:t>Wygodna obsługa elementów</a:t>
            </a:r>
          </a:p>
          <a:p>
            <a:r>
              <a:rPr lang="pl-PL" sz="1400" dirty="0">
                <a:latin typeface="+mj-lt"/>
              </a:rPr>
              <a:t>towarzyszących, związanych z weselem</a:t>
            </a:r>
          </a:p>
          <a:p>
            <a:r>
              <a:rPr lang="pl-PL" sz="1400" dirty="0">
                <a:latin typeface="+mj-lt"/>
              </a:rPr>
              <a:t>❧ Atrakcyjne ceny na organizację przyjęcia</a:t>
            </a:r>
          </a:p>
          <a:p>
            <a:r>
              <a:rPr lang="pl-PL" sz="1400" dirty="0">
                <a:latin typeface="+mj-lt"/>
              </a:rPr>
              <a:t>weselnego w </a:t>
            </a:r>
            <a:r>
              <a:rPr lang="pl-PL" sz="1400" dirty="0" smtClean="0">
                <a:latin typeface="+mj-lt"/>
              </a:rPr>
              <a:t>tygodniu</a:t>
            </a:r>
            <a:endParaRPr lang="pl-PL" sz="1400" dirty="0">
              <a:latin typeface="+mj-l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93178" y="9259669"/>
            <a:ext cx="6453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7A0C11"/>
                </a:solidFill>
                <a:latin typeface="+mj-lt"/>
              </a:rPr>
              <a:t>Red Baron Hotel &amp; Restauracja</a:t>
            </a:r>
          </a:p>
          <a:p>
            <a:pPr algn="ctr"/>
            <a:r>
              <a:rPr lang="pl-PL" sz="1200" dirty="0">
                <a:solidFill>
                  <a:srgbClr val="000000"/>
                </a:solidFill>
                <a:latin typeface="+mj-lt"/>
              </a:rPr>
              <a:t>ul. Lwa Tołstoja 2 • 58-100 Świdnica • </a:t>
            </a:r>
            <a:endParaRPr lang="pl-PL" sz="1200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200" dirty="0" smtClean="0">
                <a:solidFill>
                  <a:srgbClr val="000000"/>
                </a:solidFill>
                <a:latin typeface="+mj-lt"/>
              </a:rPr>
              <a:t>recepcja@redbaronhotel.pl • www.redbaronhotel.pl • +48 74 856 48 00-01</a:t>
            </a:r>
            <a:endParaRPr lang="pl-PL" sz="1200" dirty="0">
              <a:latin typeface="+mj-lt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523529" y="4753403"/>
            <a:ext cx="34642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i="1" dirty="0">
                <a:solidFill>
                  <a:srgbClr val="940E15"/>
                </a:solidFill>
                <a:latin typeface="+mj-lt"/>
              </a:rPr>
              <a:t>Każdą Młodą Parę, która zdecyduje się </a:t>
            </a:r>
            <a:r>
              <a:rPr lang="pl-PL" sz="1400" b="1" i="1" dirty="0" smtClean="0">
                <a:solidFill>
                  <a:srgbClr val="940E15"/>
                </a:solidFill>
                <a:latin typeface="+mj-lt"/>
              </a:rPr>
              <a:t>na organizację </a:t>
            </a:r>
            <a:r>
              <a:rPr lang="pl-PL" sz="1400" b="1" i="1" dirty="0">
                <a:solidFill>
                  <a:srgbClr val="940E15"/>
                </a:solidFill>
                <a:latin typeface="+mj-lt"/>
              </a:rPr>
              <a:t>przyjęcia weselnego w </a:t>
            </a:r>
            <a:r>
              <a:rPr lang="pl-PL" sz="1400" b="1" i="1" dirty="0" smtClean="0">
                <a:solidFill>
                  <a:srgbClr val="940E15"/>
                </a:solidFill>
                <a:latin typeface="+mj-lt"/>
              </a:rPr>
              <a:t>Hotelu Red </a:t>
            </a:r>
            <a:r>
              <a:rPr lang="pl-PL" sz="1400" b="1" i="1" dirty="0">
                <a:solidFill>
                  <a:srgbClr val="940E15"/>
                </a:solidFill>
                <a:latin typeface="+mj-lt"/>
              </a:rPr>
              <a:t>Baron dodatkowo uhonorujemy</a:t>
            </a:r>
            <a:r>
              <a:rPr lang="pl-PL" sz="1400" b="1" i="1" dirty="0" smtClean="0">
                <a:solidFill>
                  <a:srgbClr val="940E15"/>
                </a:solidFill>
                <a:latin typeface="+mj-lt"/>
              </a:rPr>
              <a:t>:</a:t>
            </a:r>
            <a:endParaRPr lang="pl-PL" sz="1600" dirty="0">
              <a:latin typeface="+mj-lt"/>
            </a:endParaRPr>
          </a:p>
          <a:p>
            <a:r>
              <a:rPr lang="pl-PL" sz="1400" dirty="0" smtClean="0">
                <a:latin typeface="+mj-lt"/>
              </a:rPr>
              <a:t>❧ Tradycyjnym </a:t>
            </a:r>
            <a:r>
              <a:rPr lang="pl-PL" sz="1400" dirty="0">
                <a:latin typeface="+mj-lt"/>
              </a:rPr>
              <a:t>powitaniem Młodych </a:t>
            </a:r>
            <a:r>
              <a:rPr lang="pl-PL" sz="1400" dirty="0" smtClean="0">
                <a:latin typeface="+mj-lt"/>
              </a:rPr>
              <a:t>chlebem i </a:t>
            </a:r>
            <a:r>
              <a:rPr lang="pl-PL" sz="1400" dirty="0">
                <a:latin typeface="+mj-lt"/>
              </a:rPr>
              <a:t>solą</a:t>
            </a:r>
            <a:r>
              <a:rPr lang="pl-PL" sz="1400" dirty="0" smtClean="0">
                <a:latin typeface="+mj-lt"/>
              </a:rPr>
              <a:t>,</a:t>
            </a:r>
          </a:p>
          <a:p>
            <a:r>
              <a:rPr lang="pl-PL" sz="1400" dirty="0">
                <a:latin typeface="+mj-lt"/>
              </a:rPr>
              <a:t>❧ </a:t>
            </a:r>
            <a:r>
              <a:rPr lang="pl-PL" sz="1400" dirty="0" smtClean="0">
                <a:latin typeface="+mj-lt"/>
              </a:rPr>
              <a:t>otwierającym </a:t>
            </a:r>
            <a:r>
              <a:rPr lang="pl-PL" sz="1400" dirty="0">
                <a:latin typeface="+mj-lt"/>
              </a:rPr>
              <a:t>przyjęcie Toastem </a:t>
            </a:r>
            <a:r>
              <a:rPr lang="pl-PL" sz="1400" dirty="0" smtClean="0">
                <a:latin typeface="+mj-lt"/>
              </a:rPr>
              <a:t>Szampańskim za </a:t>
            </a:r>
            <a:r>
              <a:rPr lang="pl-PL" sz="1400" dirty="0">
                <a:latin typeface="+mj-lt"/>
              </a:rPr>
              <a:t>Pomyślność Młodej Pary,</a:t>
            </a:r>
          </a:p>
          <a:p>
            <a:r>
              <a:rPr lang="pl-PL" sz="1400" dirty="0" smtClean="0">
                <a:latin typeface="+mj-lt"/>
              </a:rPr>
              <a:t>❧ </a:t>
            </a:r>
            <a:r>
              <a:rPr lang="pl-PL" sz="1400" dirty="0">
                <a:latin typeface="+mj-lt"/>
              </a:rPr>
              <a:t>butelką zmrożonego szampana czekającą</a:t>
            </a:r>
          </a:p>
          <a:p>
            <a:r>
              <a:rPr lang="pl-PL" sz="1400" dirty="0">
                <a:latin typeface="+mj-lt"/>
              </a:rPr>
              <a:t>w pokoju,</a:t>
            </a:r>
          </a:p>
          <a:p>
            <a:r>
              <a:rPr lang="pl-PL" sz="1400" dirty="0">
                <a:latin typeface="+mj-lt"/>
              </a:rPr>
              <a:t>❧ wyśmienitym śniadaniem podanym do </a:t>
            </a:r>
            <a:r>
              <a:rPr lang="pl-PL" sz="1400" dirty="0" smtClean="0">
                <a:latin typeface="+mj-lt"/>
              </a:rPr>
              <a:t>łóżka w </a:t>
            </a:r>
            <a:r>
              <a:rPr lang="pl-PL" sz="1400" dirty="0">
                <a:latin typeface="+mj-lt"/>
              </a:rPr>
              <a:t>pokoju dla Pary Młodej,</a:t>
            </a:r>
          </a:p>
          <a:p>
            <a:r>
              <a:rPr lang="pl-PL" sz="1400" dirty="0" smtClean="0">
                <a:latin typeface="+mj-lt"/>
              </a:rPr>
              <a:t>❧ </a:t>
            </a:r>
            <a:r>
              <a:rPr lang="pl-PL" sz="1400" dirty="0">
                <a:latin typeface="+mj-lt"/>
              </a:rPr>
              <a:t>specjalnymi cenami na noclegi dla Gości</a:t>
            </a:r>
          </a:p>
          <a:p>
            <a:r>
              <a:rPr lang="pl-PL" sz="1400" dirty="0">
                <a:latin typeface="+mj-lt"/>
              </a:rPr>
              <a:t>weselnych,</a:t>
            </a:r>
          </a:p>
          <a:p>
            <a:r>
              <a:rPr lang="pl-PL" sz="1400" dirty="0">
                <a:latin typeface="+mj-lt"/>
              </a:rPr>
              <a:t>❧ Voucherem na pobyt w naszym hotelu </a:t>
            </a:r>
            <a:r>
              <a:rPr lang="pl-PL" sz="1400" dirty="0" smtClean="0">
                <a:latin typeface="+mj-lt"/>
              </a:rPr>
              <a:t>Młodej Pary </a:t>
            </a:r>
            <a:r>
              <a:rPr lang="pl-PL" sz="1400" dirty="0">
                <a:latin typeface="+mj-lt"/>
              </a:rPr>
              <a:t>w ich pierwszą rocznicę Ślubu.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40" y="2341143"/>
            <a:ext cx="3196800" cy="2125459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0" y="6629987"/>
            <a:ext cx="3196800" cy="21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116117" y="4189707"/>
            <a:ext cx="1119915" cy="19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643" dirty="0"/>
          </a:p>
        </p:txBody>
      </p:sp>
      <p:sp>
        <p:nvSpPr>
          <p:cNvPr id="10" name="Prostokąt 9"/>
          <p:cNvSpPr/>
          <p:nvPr/>
        </p:nvSpPr>
        <p:spPr>
          <a:xfrm>
            <a:off x="2714231" y="5096444"/>
            <a:ext cx="1429540" cy="14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368" dirty="0"/>
          </a:p>
        </p:txBody>
      </p:sp>
      <p:sp>
        <p:nvSpPr>
          <p:cNvPr id="11" name="Prostokąt 10"/>
          <p:cNvSpPr/>
          <p:nvPr/>
        </p:nvSpPr>
        <p:spPr>
          <a:xfrm>
            <a:off x="2746436" y="4408447"/>
            <a:ext cx="1397334" cy="15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413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Prostokąt 11"/>
          <p:cNvSpPr/>
          <p:nvPr/>
        </p:nvSpPr>
        <p:spPr>
          <a:xfrm rot="20173551">
            <a:off x="2986111" y="5172960"/>
            <a:ext cx="184731" cy="19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pl-PL" sz="643" dirty="0"/>
          </a:p>
        </p:txBody>
      </p:sp>
      <p:sp>
        <p:nvSpPr>
          <p:cNvPr id="17" name="Prostokąt 16"/>
          <p:cNvSpPr/>
          <p:nvPr/>
        </p:nvSpPr>
        <p:spPr>
          <a:xfrm>
            <a:off x="3024891" y="5340912"/>
            <a:ext cx="780784" cy="14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8" dirty="0">
              <a:cs typeface="Arabic Typesetting" panose="03020402040406030203" pitchFamily="66" charset="-7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641295" y="5962453"/>
            <a:ext cx="1575412" cy="14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2" dirty="0"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972888" y="4132004"/>
            <a:ext cx="719708" cy="19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32" dirty="0"/>
          </a:p>
          <a:p>
            <a:endParaRPr lang="pl-PL" sz="332" dirty="0"/>
          </a:p>
        </p:txBody>
      </p:sp>
      <p:sp>
        <p:nvSpPr>
          <p:cNvPr id="24" name="Prostokąt 23"/>
          <p:cNvSpPr/>
          <p:nvPr/>
        </p:nvSpPr>
        <p:spPr>
          <a:xfrm>
            <a:off x="-664238" y="4005246"/>
            <a:ext cx="184731" cy="184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597" b="1" i="1" dirty="0">
              <a:solidFill>
                <a:srgbClr val="940E15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40392" y="4152870"/>
            <a:ext cx="1643485" cy="1486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66" dirty="0"/>
              <a:t>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586326" y="6239063"/>
            <a:ext cx="3300556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769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60" y="0"/>
            <a:ext cx="2102046" cy="17423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4313383" y="6840529"/>
            <a:ext cx="254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940E15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93178" y="9259669"/>
            <a:ext cx="6453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7A0C11"/>
                </a:solidFill>
                <a:latin typeface="+mj-lt"/>
              </a:rPr>
              <a:t>Red Baron Hotel &amp; Restauracja</a:t>
            </a:r>
          </a:p>
          <a:p>
            <a:pPr algn="ctr"/>
            <a:r>
              <a:rPr lang="pl-PL" sz="1200" dirty="0">
                <a:solidFill>
                  <a:srgbClr val="000000"/>
                </a:solidFill>
                <a:latin typeface="+mj-lt"/>
              </a:rPr>
              <a:t>ul. Lwa Tołstoja 2 • 58-100 Świdnica • </a:t>
            </a:r>
            <a:endParaRPr lang="pl-PL" sz="1200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200" dirty="0" smtClean="0">
                <a:solidFill>
                  <a:srgbClr val="000000"/>
                </a:solidFill>
                <a:latin typeface="+mj-lt"/>
              </a:rPr>
              <a:t>recepcja@redbaronhotel.pl • www.redbaronhotel.pl • +48 74 856 48 00-01</a:t>
            </a:r>
            <a:endParaRPr lang="pl-PL" sz="1200" dirty="0">
              <a:latin typeface="+mj-lt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-67970" y="1531014"/>
            <a:ext cx="70539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400" dirty="0" smtClean="0">
              <a:latin typeface="+mj-lt"/>
            </a:endParaRPr>
          </a:p>
          <a:p>
            <a:pPr algn="ctr"/>
            <a:r>
              <a:rPr lang="pl-PL" sz="2000" b="1" dirty="0" smtClean="0">
                <a:solidFill>
                  <a:srgbClr val="940E15"/>
                </a:solidFill>
                <a:latin typeface="+mj-lt"/>
              </a:rPr>
              <a:t>PROPOZYCJA MENU – PRZYJĘCIE WESELNE, od 195zł/ osoba</a:t>
            </a:r>
            <a:endParaRPr lang="pl-PL" sz="2000" b="1" dirty="0">
              <a:solidFill>
                <a:srgbClr val="940E15"/>
              </a:solidFill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269" y="4370966"/>
            <a:ext cx="681602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400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Powitanie </a:t>
            </a:r>
            <a:r>
              <a:rPr lang="pl-PL" sz="1400" dirty="0">
                <a:solidFill>
                  <a:srgbClr val="000000"/>
                </a:solidFill>
                <a:latin typeface="+mj-lt"/>
              </a:rPr>
              <a:t>chlebem i solą Nowożeńców </a:t>
            </a: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+mj-lt"/>
              </a:rPr>
              <a:t>Toast – wino musujące </a:t>
            </a:r>
            <a:endParaRPr lang="pl-PL" sz="1400" dirty="0" smtClean="0">
              <a:solidFill>
                <a:srgbClr val="000000"/>
              </a:solidFill>
              <a:latin typeface="+mj-lt"/>
            </a:endParaRPr>
          </a:p>
          <a:p>
            <a:pPr algn="ctr"/>
            <a:endParaRPr lang="pl-PL" sz="1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b="1" dirty="0">
                <a:solidFill>
                  <a:srgbClr val="000000"/>
                </a:solidFill>
                <a:latin typeface="+mj-lt"/>
              </a:rPr>
              <a:t>Przystawka </a:t>
            </a:r>
            <a:endParaRPr lang="pl-PL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i="1" dirty="0">
                <a:solidFill>
                  <a:srgbClr val="000000"/>
                </a:solidFill>
                <a:latin typeface="+mj-lt"/>
              </a:rPr>
              <a:t>/proszę wybrać jedną / </a:t>
            </a:r>
            <a:endParaRPr lang="pl-PL" sz="1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+mj-lt"/>
              </a:rPr>
              <a:t>Roladka z łososia wędzonego ze szpinakiem i dresingiem </a:t>
            </a:r>
            <a:r>
              <a:rPr lang="pl-PL" sz="1400" dirty="0" err="1">
                <a:solidFill>
                  <a:srgbClr val="000000"/>
                </a:solidFill>
                <a:latin typeface="+mj-lt"/>
              </a:rPr>
              <a:t>wasabi</a:t>
            </a:r>
            <a:r>
              <a:rPr lang="pl-PL" sz="14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+mj-lt"/>
              </a:rPr>
              <a:t>lub </a:t>
            </a: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+mj-lt"/>
              </a:rPr>
              <a:t>Klasyczna sałatka </a:t>
            </a:r>
            <a:r>
              <a:rPr lang="pl-PL" sz="1400" dirty="0" err="1">
                <a:solidFill>
                  <a:srgbClr val="000000"/>
                </a:solidFill>
                <a:latin typeface="+mj-lt"/>
              </a:rPr>
              <a:t>caprese</a:t>
            </a:r>
            <a:r>
              <a:rPr lang="pl-PL" sz="1400" dirty="0">
                <a:solidFill>
                  <a:srgbClr val="000000"/>
                </a:solidFill>
                <a:latin typeface="+mj-lt"/>
              </a:rPr>
              <a:t> z pesto </a:t>
            </a: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+mj-lt"/>
              </a:rPr>
              <a:t>l</a:t>
            </a:r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ub </a:t>
            </a:r>
            <a:endParaRPr lang="pl-PL" sz="1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dirty="0" err="1">
                <a:solidFill>
                  <a:srgbClr val="000000"/>
                </a:solidFill>
                <a:latin typeface="+mj-lt"/>
              </a:rPr>
              <a:t>Terina</a:t>
            </a:r>
            <a:r>
              <a:rPr lang="pl-PL" sz="1400" dirty="0">
                <a:solidFill>
                  <a:srgbClr val="000000"/>
                </a:solidFill>
                <a:latin typeface="+mj-lt"/>
              </a:rPr>
              <a:t> drobiowa z szynką na kolorowych jarzynach z balsamicznym </a:t>
            </a:r>
            <a:r>
              <a:rPr lang="pl-PL" sz="1400" dirty="0" err="1">
                <a:solidFill>
                  <a:srgbClr val="000000"/>
                </a:solidFill>
                <a:latin typeface="+mj-lt"/>
              </a:rPr>
              <a:t>vinagrette</a:t>
            </a:r>
            <a:endParaRPr lang="pl-PL" sz="1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+mj-lt"/>
              </a:rPr>
              <a:t>Pieczywo </a:t>
            </a:r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mieszane</a:t>
            </a:r>
          </a:p>
          <a:p>
            <a:pPr algn="ctr"/>
            <a:endParaRPr lang="pl-PL" sz="1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b="1" dirty="0">
                <a:solidFill>
                  <a:srgbClr val="000000"/>
                </a:solidFill>
                <a:latin typeface="+mj-lt"/>
              </a:rPr>
              <a:t>Zupa </a:t>
            </a:r>
            <a:endParaRPr lang="pl-PL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i="1" dirty="0">
                <a:solidFill>
                  <a:srgbClr val="000000"/>
                </a:solidFill>
                <a:latin typeface="+mj-lt"/>
              </a:rPr>
              <a:t>/proszę wybrać jedną / </a:t>
            </a:r>
            <a:endParaRPr lang="pl-PL" sz="1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+mj-lt"/>
              </a:rPr>
              <a:t>Rosół z </a:t>
            </a:r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bażanta  z makaronem marchewką </a:t>
            </a:r>
            <a:r>
              <a:rPr lang="pl-PL" sz="1400" dirty="0">
                <a:solidFill>
                  <a:srgbClr val="000000"/>
                </a:solidFill>
                <a:latin typeface="+mj-lt"/>
              </a:rPr>
              <a:t>i płatkami świeżej pietruszki 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lub </a:t>
            </a:r>
            <a:endParaRPr lang="pl-PL" sz="1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+mj-lt"/>
              </a:rPr>
              <a:t>Krem z pomidorów z sezamową diablotką i parmezanem 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lub </a:t>
            </a:r>
            <a:endParaRPr lang="pl-PL" sz="1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Krem z gruszek z pierożkiem </a:t>
            </a:r>
            <a:r>
              <a:rPr lang="pl-PL" sz="1400" dirty="0" err="1" smtClean="0">
                <a:solidFill>
                  <a:srgbClr val="000000"/>
                </a:solidFill>
                <a:latin typeface="+mj-lt"/>
              </a:rPr>
              <a:t>gyoza</a:t>
            </a:r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ctr"/>
            <a:endParaRPr lang="pl-PL" sz="1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70" y="2207936"/>
            <a:ext cx="2977700" cy="197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116117" y="4189707"/>
            <a:ext cx="1119915" cy="19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643" dirty="0"/>
          </a:p>
        </p:txBody>
      </p:sp>
      <p:sp>
        <p:nvSpPr>
          <p:cNvPr id="11" name="Prostokąt 10"/>
          <p:cNvSpPr/>
          <p:nvPr/>
        </p:nvSpPr>
        <p:spPr>
          <a:xfrm>
            <a:off x="2746436" y="4408447"/>
            <a:ext cx="1397334" cy="15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413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Prostokąt 11"/>
          <p:cNvSpPr/>
          <p:nvPr/>
        </p:nvSpPr>
        <p:spPr>
          <a:xfrm rot="20173551">
            <a:off x="2986111" y="5172960"/>
            <a:ext cx="184731" cy="19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pl-PL" sz="643" dirty="0"/>
          </a:p>
        </p:txBody>
      </p:sp>
      <p:sp>
        <p:nvSpPr>
          <p:cNvPr id="17" name="Prostokąt 16"/>
          <p:cNvSpPr/>
          <p:nvPr/>
        </p:nvSpPr>
        <p:spPr>
          <a:xfrm>
            <a:off x="3024891" y="5340912"/>
            <a:ext cx="780784" cy="14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8" dirty="0">
              <a:cs typeface="Arabic Typesetting" panose="03020402040406030203" pitchFamily="66" charset="-7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631706" y="5704441"/>
            <a:ext cx="1575412" cy="14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2" dirty="0"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772359" y="2087673"/>
            <a:ext cx="5313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  <a:latin typeface="+mj-lt"/>
              </a:rPr>
              <a:t>Danie główne na </a:t>
            </a:r>
            <a:r>
              <a:rPr lang="pl-PL" b="1" dirty="0" smtClean="0">
                <a:solidFill>
                  <a:srgbClr val="000000"/>
                </a:solidFill>
                <a:latin typeface="+mj-lt"/>
              </a:rPr>
              <a:t>półmiskach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l-PL" sz="1400" dirty="0">
                <a:solidFill>
                  <a:srgbClr val="000000"/>
                </a:solidFill>
                <a:latin typeface="+mj-lt"/>
              </a:rPr>
              <a:t>(proszę wybrać </a:t>
            </a:r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zestaw I lub zestaw II) </a:t>
            </a:r>
            <a:endParaRPr lang="pl-PL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-664238" y="4005246"/>
            <a:ext cx="184731" cy="184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597" b="1" i="1" dirty="0">
              <a:solidFill>
                <a:srgbClr val="940E15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40392" y="4152870"/>
            <a:ext cx="1643485" cy="1486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66" dirty="0"/>
              <a:t>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586326" y="6239063"/>
            <a:ext cx="3300556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769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60" y="0"/>
            <a:ext cx="2102046" cy="17423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4313383" y="6888784"/>
            <a:ext cx="254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940E15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93178" y="9259669"/>
            <a:ext cx="6453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7A0C11"/>
                </a:solidFill>
                <a:latin typeface="+mj-lt"/>
              </a:rPr>
              <a:t>Red Baron Hotel &amp; Restauracja</a:t>
            </a:r>
          </a:p>
          <a:p>
            <a:pPr algn="ctr"/>
            <a:r>
              <a:rPr lang="pl-PL" sz="1200" dirty="0">
                <a:solidFill>
                  <a:srgbClr val="000000"/>
                </a:solidFill>
                <a:latin typeface="+mj-lt"/>
              </a:rPr>
              <a:t>ul. Lwa Tołstoja 2 • 58-100 Świdnica • </a:t>
            </a:r>
            <a:endParaRPr lang="pl-PL" sz="1200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200" dirty="0" smtClean="0">
                <a:solidFill>
                  <a:srgbClr val="000000"/>
                </a:solidFill>
                <a:latin typeface="+mj-lt"/>
              </a:rPr>
              <a:t>recepcja@redbaronhotel.pl • www.redbaronhotel.pl • +48 74 856 48 00-01</a:t>
            </a:r>
            <a:endParaRPr lang="pl-PL" sz="1200" dirty="0">
              <a:latin typeface="+mj-lt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1" y="1353876"/>
            <a:ext cx="6838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200" dirty="0" smtClean="0">
              <a:latin typeface="+mj-lt"/>
            </a:endParaRPr>
          </a:p>
          <a:p>
            <a:pPr algn="ctr"/>
            <a:r>
              <a:rPr lang="pl-PL" sz="2000" b="1" dirty="0" smtClean="0">
                <a:solidFill>
                  <a:srgbClr val="940E15"/>
                </a:solidFill>
                <a:latin typeface="+mj-lt"/>
              </a:rPr>
              <a:t>PROPOZYCJA MENU – PRZYJĘCIE WESELNE</a:t>
            </a:r>
            <a:endParaRPr lang="pl-PL" sz="2000" b="1" dirty="0">
              <a:solidFill>
                <a:srgbClr val="940E15"/>
              </a:solidFill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012339" y="4879569"/>
            <a:ext cx="1122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smtClean="0">
                <a:latin typeface="+mj-lt"/>
              </a:rPr>
              <a:t>ZESTAW </a:t>
            </a:r>
            <a:r>
              <a:rPr lang="pl-PL" b="1" dirty="0">
                <a:latin typeface="+mj-lt"/>
              </a:rPr>
              <a:t>II </a:t>
            </a:r>
            <a:endParaRPr lang="pl-PL" dirty="0">
              <a:latin typeface="+mj-lt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157859" y="5331226"/>
            <a:ext cx="3429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400" dirty="0">
                <a:latin typeface="+mj-lt"/>
              </a:rPr>
              <a:t>Mięsa </a:t>
            </a:r>
          </a:p>
          <a:p>
            <a:pPr algn="ctr"/>
            <a:r>
              <a:rPr lang="pl-PL" sz="1400" dirty="0" smtClean="0">
                <a:latin typeface="+mj-lt"/>
              </a:rPr>
              <a:t>1</a:t>
            </a:r>
            <a:r>
              <a:rPr lang="pl-PL" sz="1400" dirty="0">
                <a:latin typeface="+mj-lt"/>
              </a:rPr>
              <a:t>. Wieprzowina faszerowana szpinakiem i parmezanem, otulona szynką parmeńską </a:t>
            </a:r>
          </a:p>
          <a:p>
            <a:pPr algn="ctr"/>
            <a:r>
              <a:rPr lang="pl-PL" sz="1400" dirty="0">
                <a:latin typeface="+mj-lt"/>
              </a:rPr>
              <a:t>2. Rolada z indyka w sosie </a:t>
            </a:r>
            <a:r>
              <a:rPr lang="pl-PL" sz="1400" dirty="0" err="1">
                <a:latin typeface="+mj-lt"/>
              </a:rPr>
              <a:t>śmietanowo-kurkowym</a:t>
            </a:r>
            <a:r>
              <a:rPr lang="pl-PL" sz="1400" dirty="0">
                <a:latin typeface="+mj-lt"/>
              </a:rPr>
              <a:t> </a:t>
            </a:r>
          </a:p>
          <a:p>
            <a:pPr algn="ctr"/>
            <a:r>
              <a:rPr lang="pl-PL" sz="1400" dirty="0">
                <a:latin typeface="+mj-lt"/>
              </a:rPr>
              <a:t>3. Zrazy wołowe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3504335" y="5307020"/>
            <a:ext cx="333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+mj-lt"/>
              </a:rPr>
              <a:t>Dodatki</a:t>
            </a:r>
          </a:p>
          <a:p>
            <a:pPr algn="ctr"/>
            <a:r>
              <a:rPr lang="pl-PL" sz="1400" dirty="0">
                <a:latin typeface="+mj-lt"/>
              </a:rPr>
              <a:t>1.Ziemniaki z wody z koperkiem</a:t>
            </a:r>
          </a:p>
          <a:p>
            <a:pPr algn="ctr"/>
            <a:r>
              <a:rPr lang="pl-PL" sz="1400" dirty="0">
                <a:latin typeface="+mj-lt"/>
              </a:rPr>
              <a:t>2.Kluski śląskie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3. Surówka z marchewki z chrzanem</a:t>
            </a:r>
            <a:endParaRPr lang="pl-PL" sz="1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dirty="0">
                <a:latin typeface="+mj-lt"/>
              </a:rPr>
              <a:t>5. Mizeria z koperkiem</a:t>
            </a:r>
            <a:endParaRPr lang="pl-PL" sz="1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dirty="0">
                <a:latin typeface="+mj-lt"/>
              </a:rPr>
              <a:t>6.Surówka z białej kapusty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144550" y="3279131"/>
            <a:ext cx="3429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Mięsa </a:t>
            </a:r>
            <a:endParaRPr lang="pl-PL" sz="1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+mj-lt"/>
              </a:rPr>
              <a:t>1.Pieczone udko z kaczki w sosie z czerwonego wina </a:t>
            </a: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+mj-lt"/>
              </a:rPr>
              <a:t>2. Filet z kurczaka faszerowany oscypkiem i korniszonem, otulony boczkiem </a:t>
            </a: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+mj-lt"/>
              </a:rPr>
              <a:t>3.Polędwiczka wieprzowa z pieca w sosie podgrzybkowym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3116117" y="3310625"/>
            <a:ext cx="3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Dodatki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1.Ziemniaki z wody z koperkiem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2.Kluski śląskie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3.Sałatka z czerwonej kapusty i jabłek</a:t>
            </a:r>
          </a:p>
          <a:p>
            <a:pPr algn="ctr"/>
            <a:r>
              <a:rPr lang="pl-PL" sz="1400" dirty="0" smtClean="0">
                <a:latin typeface="+mj-lt"/>
              </a:rPr>
              <a:t>5. Mizeria z koperkiem</a:t>
            </a:r>
            <a:endParaRPr lang="pl-PL" sz="1400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dirty="0" smtClean="0">
                <a:latin typeface="+mj-lt"/>
              </a:rPr>
              <a:t>6.Surówka z białej kapusty</a:t>
            </a:r>
            <a:endParaRPr lang="pl-PL" sz="1400" dirty="0">
              <a:latin typeface="+mj-lt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3040392" y="2910525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>
                <a:solidFill>
                  <a:srgbClr val="000000"/>
                </a:solidFill>
                <a:latin typeface="+mj-lt"/>
              </a:rPr>
              <a:t>ZESTAW I </a:t>
            </a:r>
            <a:endParaRPr lang="pl-PL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6844948"/>
            <a:ext cx="3069066" cy="23018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93" y="6844948"/>
            <a:ext cx="3245616" cy="23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116117" y="4189707"/>
            <a:ext cx="1119915" cy="19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643" dirty="0"/>
          </a:p>
        </p:txBody>
      </p:sp>
      <p:sp>
        <p:nvSpPr>
          <p:cNvPr id="10" name="Prostokąt 9"/>
          <p:cNvSpPr/>
          <p:nvPr/>
        </p:nvSpPr>
        <p:spPr>
          <a:xfrm>
            <a:off x="2714231" y="5096444"/>
            <a:ext cx="1429540" cy="14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368" dirty="0"/>
          </a:p>
        </p:txBody>
      </p:sp>
      <p:sp>
        <p:nvSpPr>
          <p:cNvPr id="11" name="Prostokąt 10"/>
          <p:cNvSpPr/>
          <p:nvPr/>
        </p:nvSpPr>
        <p:spPr>
          <a:xfrm>
            <a:off x="2746436" y="4408447"/>
            <a:ext cx="1397334" cy="15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413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Prostokąt 11"/>
          <p:cNvSpPr/>
          <p:nvPr/>
        </p:nvSpPr>
        <p:spPr>
          <a:xfrm rot="20173551">
            <a:off x="2986111" y="5172960"/>
            <a:ext cx="184731" cy="19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pl-PL" sz="643" dirty="0"/>
          </a:p>
        </p:txBody>
      </p:sp>
      <p:sp>
        <p:nvSpPr>
          <p:cNvPr id="17" name="Prostokąt 16"/>
          <p:cNvSpPr/>
          <p:nvPr/>
        </p:nvSpPr>
        <p:spPr>
          <a:xfrm>
            <a:off x="3024891" y="5340912"/>
            <a:ext cx="780784" cy="14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8" dirty="0">
              <a:cs typeface="Arabic Typesetting" panose="03020402040406030203" pitchFamily="66" charset="-7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641295" y="5962453"/>
            <a:ext cx="1575412" cy="14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2" dirty="0"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972888" y="4132004"/>
            <a:ext cx="719708" cy="19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32" dirty="0"/>
          </a:p>
          <a:p>
            <a:endParaRPr lang="pl-PL" sz="332" dirty="0"/>
          </a:p>
        </p:txBody>
      </p:sp>
      <p:sp>
        <p:nvSpPr>
          <p:cNvPr id="24" name="Prostokąt 23"/>
          <p:cNvSpPr/>
          <p:nvPr/>
        </p:nvSpPr>
        <p:spPr>
          <a:xfrm>
            <a:off x="-664238" y="4005246"/>
            <a:ext cx="184731" cy="184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597" b="1" i="1" dirty="0">
              <a:solidFill>
                <a:srgbClr val="940E15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40392" y="4152870"/>
            <a:ext cx="1643485" cy="1486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66" dirty="0"/>
              <a:t>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586326" y="6239063"/>
            <a:ext cx="3300556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769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60" y="0"/>
            <a:ext cx="2102046" cy="17423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4313383" y="6840529"/>
            <a:ext cx="254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940E15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93178" y="9259669"/>
            <a:ext cx="6453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7A0C11"/>
                </a:solidFill>
                <a:latin typeface="+mj-lt"/>
              </a:rPr>
              <a:t>Red Baron Hotel &amp; Restauracja</a:t>
            </a:r>
          </a:p>
          <a:p>
            <a:pPr algn="ctr"/>
            <a:r>
              <a:rPr lang="pl-PL" sz="1200" dirty="0">
                <a:solidFill>
                  <a:srgbClr val="000000"/>
                </a:solidFill>
                <a:latin typeface="+mj-lt"/>
              </a:rPr>
              <a:t>ul. Lwa Tołstoja 2 • 58-100 Świdnica • </a:t>
            </a:r>
            <a:endParaRPr lang="pl-PL" sz="1200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200" dirty="0" smtClean="0">
                <a:solidFill>
                  <a:srgbClr val="000000"/>
                </a:solidFill>
                <a:latin typeface="+mj-lt"/>
              </a:rPr>
              <a:t>recepcja@redbaronhotel.pl • www.redbaronhotel.pl • +48 74 856 48 00-01</a:t>
            </a:r>
            <a:endParaRPr lang="pl-PL" sz="1200" dirty="0">
              <a:latin typeface="+mj-lt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1" y="1353876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940E15"/>
                </a:solidFill>
                <a:latin typeface="+mj-lt"/>
              </a:rPr>
              <a:t>PROPOZYCJA MENU – PRZYJĘCIE WESELNE</a:t>
            </a:r>
            <a:endParaRPr lang="pl-PL" sz="2000" b="1" dirty="0">
              <a:solidFill>
                <a:srgbClr val="940E15"/>
              </a:solidFill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1973" y="1922938"/>
            <a:ext cx="674661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+mj-lt"/>
              </a:rPr>
              <a:t>Przekąski </a:t>
            </a:r>
            <a:r>
              <a:rPr lang="pl-PL" b="1" dirty="0">
                <a:latin typeface="+mj-lt"/>
              </a:rPr>
              <a:t>na zimno </a:t>
            </a:r>
            <a:endParaRPr lang="pl-PL" b="1" dirty="0" smtClean="0">
              <a:latin typeface="+mj-lt"/>
            </a:endParaRPr>
          </a:p>
          <a:p>
            <a:pPr algn="ctr"/>
            <a:r>
              <a:rPr lang="pl-PL" sz="1400" dirty="0" smtClean="0">
                <a:latin typeface="+mj-lt"/>
              </a:rPr>
              <a:t>( </a:t>
            </a:r>
            <a:r>
              <a:rPr lang="pl-PL" sz="1400" dirty="0">
                <a:latin typeface="+mj-lt"/>
              </a:rPr>
              <a:t>500g/osobę ) </a:t>
            </a:r>
          </a:p>
          <a:p>
            <a:pPr algn="ctr"/>
            <a:r>
              <a:rPr lang="pl-PL" sz="1400" dirty="0">
                <a:latin typeface="+mj-lt"/>
              </a:rPr>
              <a:t>Pieczony karczek po cygańsku </a:t>
            </a:r>
          </a:p>
          <a:p>
            <a:pPr algn="ctr"/>
            <a:r>
              <a:rPr lang="pl-PL" sz="1400" dirty="0">
                <a:latin typeface="+mj-lt"/>
              </a:rPr>
              <a:t>Śledzie po gospodarsku </a:t>
            </a:r>
          </a:p>
          <a:p>
            <a:pPr algn="ctr"/>
            <a:r>
              <a:rPr lang="pl-PL" sz="1400" dirty="0">
                <a:latin typeface="+mj-lt"/>
              </a:rPr>
              <a:t>Schab po </a:t>
            </a:r>
            <a:r>
              <a:rPr lang="pl-PL" sz="1400" dirty="0" smtClean="0">
                <a:latin typeface="+mj-lt"/>
              </a:rPr>
              <a:t>staropolsku </a:t>
            </a:r>
            <a:r>
              <a:rPr lang="pl-PL" sz="1400" dirty="0">
                <a:latin typeface="+mj-lt"/>
              </a:rPr>
              <a:t>z chrzanem i jajkiem </a:t>
            </a:r>
          </a:p>
          <a:p>
            <a:pPr algn="ctr"/>
            <a:r>
              <a:rPr lang="pl-PL" sz="1400" dirty="0">
                <a:latin typeface="+mj-lt"/>
              </a:rPr>
              <a:t>Galantyna drobiowa </a:t>
            </a:r>
          </a:p>
          <a:p>
            <a:pPr algn="ctr"/>
            <a:r>
              <a:rPr lang="pl-PL" sz="1400" dirty="0">
                <a:latin typeface="+mj-lt"/>
              </a:rPr>
              <a:t>Rolada z indyka w ziołach </a:t>
            </a:r>
          </a:p>
          <a:p>
            <a:pPr algn="ctr"/>
            <a:r>
              <a:rPr lang="pl-PL" sz="1400" dirty="0">
                <a:latin typeface="+mj-lt"/>
              </a:rPr>
              <a:t>Pasztet z dziczyzny z żurawiną </a:t>
            </a:r>
          </a:p>
          <a:p>
            <a:pPr algn="ctr"/>
            <a:r>
              <a:rPr lang="pl-PL" sz="1400" dirty="0">
                <a:latin typeface="+mj-lt"/>
              </a:rPr>
              <a:t>Sałatka z kurczakiem wędzonym </a:t>
            </a:r>
          </a:p>
          <a:p>
            <a:pPr algn="ctr"/>
            <a:r>
              <a:rPr lang="pl-PL" sz="1400" dirty="0">
                <a:latin typeface="+mj-lt"/>
              </a:rPr>
              <a:t>Sałatka jarzynowa </a:t>
            </a:r>
          </a:p>
          <a:p>
            <a:pPr algn="ctr"/>
            <a:r>
              <a:rPr lang="pl-PL" sz="1400" dirty="0">
                <a:latin typeface="+mj-lt"/>
              </a:rPr>
              <a:t>Sałatka </a:t>
            </a:r>
            <a:r>
              <a:rPr lang="pl-PL" sz="1400" dirty="0" err="1">
                <a:latin typeface="+mj-lt"/>
              </a:rPr>
              <a:t>Chef</a:t>
            </a:r>
            <a:r>
              <a:rPr lang="pl-PL" sz="1400" dirty="0">
                <a:latin typeface="+mj-lt"/>
              </a:rPr>
              <a:t> de </a:t>
            </a:r>
            <a:r>
              <a:rPr lang="pl-PL" sz="1400" dirty="0" err="1">
                <a:latin typeface="+mj-lt"/>
              </a:rPr>
              <a:t>Cusine</a:t>
            </a:r>
            <a:r>
              <a:rPr lang="pl-PL" sz="1400" dirty="0">
                <a:latin typeface="+mj-lt"/>
              </a:rPr>
              <a:t> z oliwkami </a:t>
            </a:r>
          </a:p>
          <a:p>
            <a:pPr algn="ctr"/>
            <a:r>
              <a:rPr lang="pl-PL" sz="1400" dirty="0">
                <a:latin typeface="+mj-lt"/>
              </a:rPr>
              <a:t>Sery gatunkowe garnirowane orzechami i winogronem </a:t>
            </a:r>
          </a:p>
          <a:p>
            <a:pPr algn="ctr"/>
            <a:r>
              <a:rPr lang="pl-PL" sz="1400" dirty="0">
                <a:latin typeface="+mj-lt"/>
              </a:rPr>
              <a:t>Warzywa świeże z </a:t>
            </a:r>
            <a:r>
              <a:rPr lang="pl-PL" sz="1400" dirty="0" err="1">
                <a:latin typeface="+mj-lt"/>
              </a:rPr>
              <a:t>dipem</a:t>
            </a:r>
            <a:r>
              <a:rPr lang="pl-PL" sz="1400" dirty="0">
                <a:latin typeface="+mj-lt"/>
              </a:rPr>
              <a:t> ziołowym </a:t>
            </a:r>
          </a:p>
          <a:p>
            <a:pPr algn="ctr"/>
            <a:r>
              <a:rPr lang="pl-PL" sz="1400" dirty="0">
                <a:latin typeface="+mj-lt"/>
              </a:rPr>
              <a:t>Sałatka </a:t>
            </a:r>
            <a:r>
              <a:rPr lang="pl-PL" sz="1400" dirty="0" err="1">
                <a:latin typeface="+mj-lt"/>
              </a:rPr>
              <a:t>Caprese</a:t>
            </a:r>
            <a:r>
              <a:rPr lang="pl-PL" sz="1400" dirty="0">
                <a:latin typeface="+mj-lt"/>
              </a:rPr>
              <a:t> (pomidory z </a:t>
            </a:r>
            <a:r>
              <a:rPr lang="pl-PL" sz="1400" dirty="0" err="1">
                <a:latin typeface="+mj-lt"/>
              </a:rPr>
              <a:t>mozzarellą</a:t>
            </a:r>
            <a:r>
              <a:rPr lang="pl-PL" sz="1400" dirty="0">
                <a:latin typeface="+mj-lt"/>
              </a:rPr>
              <a:t>, oliwa bazyliowa) </a:t>
            </a:r>
          </a:p>
          <a:p>
            <a:pPr algn="ctr"/>
            <a:r>
              <a:rPr lang="pl-PL" sz="1400" dirty="0">
                <a:latin typeface="+mj-lt"/>
              </a:rPr>
              <a:t>Pieczywo (bagietka korzenna, </a:t>
            </a:r>
            <a:r>
              <a:rPr lang="pl-PL" sz="1400" dirty="0" err="1">
                <a:latin typeface="+mj-lt"/>
              </a:rPr>
              <a:t>ciabata</a:t>
            </a:r>
            <a:r>
              <a:rPr lang="pl-PL" sz="1400" dirty="0">
                <a:latin typeface="+mj-lt"/>
              </a:rPr>
              <a:t>, chleb razowy) </a:t>
            </a:r>
            <a:endParaRPr lang="pl-PL" sz="1400" dirty="0" smtClean="0">
              <a:latin typeface="+mj-lt"/>
            </a:endParaRPr>
          </a:p>
          <a:p>
            <a:pPr algn="ctr"/>
            <a:endParaRPr lang="pl-PL" sz="1400" dirty="0">
              <a:latin typeface="+mj-lt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18743" y="5585380"/>
            <a:ext cx="68023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+mj-lt"/>
              </a:rPr>
              <a:t>Danie na ciepło </a:t>
            </a:r>
          </a:p>
          <a:p>
            <a:pPr algn="ctr"/>
            <a:r>
              <a:rPr lang="pl-PL" sz="1400" i="1" dirty="0" smtClean="0">
                <a:solidFill>
                  <a:srgbClr val="000000"/>
                </a:solidFill>
                <a:latin typeface="+mj-lt"/>
              </a:rPr>
              <a:t>/proszę wybrać zestaw I lub zestaw II/ </a:t>
            </a:r>
            <a:endParaRPr lang="pl-PL" sz="1400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b="1" dirty="0" smtClean="0">
                <a:latin typeface="+mj-lt"/>
              </a:rPr>
              <a:t>ZESTAW I</a:t>
            </a:r>
          </a:p>
          <a:p>
            <a:pPr algn="ctr"/>
            <a:r>
              <a:rPr lang="pl-PL" sz="1400" dirty="0" smtClean="0">
                <a:latin typeface="+mj-lt"/>
              </a:rPr>
              <a:t>Indyk w sosie pieczarkowym na białym winie </a:t>
            </a:r>
          </a:p>
          <a:p>
            <a:pPr algn="ctr"/>
            <a:r>
              <a:rPr lang="pl-PL" sz="1400" dirty="0" smtClean="0">
                <a:latin typeface="+mj-lt"/>
              </a:rPr>
              <a:t>Flaczki wołowe na ostro </a:t>
            </a:r>
          </a:p>
          <a:p>
            <a:pPr algn="ctr"/>
            <a:r>
              <a:rPr lang="pl-PL" sz="1400" dirty="0" smtClean="0">
                <a:latin typeface="+mj-lt"/>
              </a:rPr>
              <a:t>Barszcz z pasztecikiem </a:t>
            </a:r>
          </a:p>
          <a:p>
            <a:pPr algn="ctr"/>
            <a:endParaRPr lang="pl-PL" sz="1400" b="1" dirty="0" smtClean="0">
              <a:latin typeface="+mj-lt"/>
            </a:endParaRPr>
          </a:p>
          <a:p>
            <a:pPr algn="ctr"/>
            <a:r>
              <a:rPr lang="pl-PL" sz="1400" b="1" dirty="0" smtClean="0">
                <a:latin typeface="+mj-lt"/>
              </a:rPr>
              <a:t>ZESTAW II</a:t>
            </a:r>
          </a:p>
          <a:p>
            <a:pPr algn="ctr"/>
            <a:r>
              <a:rPr lang="pl-PL" sz="1400" dirty="0" smtClean="0">
                <a:latin typeface="+mj-lt"/>
              </a:rPr>
              <a:t>Żeberka pieczone na kapuście z grzybami</a:t>
            </a:r>
            <a:endParaRPr lang="pl-PL" dirty="0"/>
          </a:p>
          <a:p>
            <a:pPr algn="ctr"/>
            <a:r>
              <a:rPr lang="pl-PL" sz="1400" dirty="0" smtClean="0">
                <a:latin typeface="+mj-lt"/>
              </a:rPr>
              <a:t>Strogonoff z pieczarkami i korniszonem </a:t>
            </a:r>
          </a:p>
          <a:p>
            <a:pPr algn="ctr"/>
            <a:r>
              <a:rPr lang="pl-PL" sz="1400" dirty="0" smtClean="0">
                <a:latin typeface="+mj-lt"/>
              </a:rPr>
              <a:t>Barszcz czerwony czysty </a:t>
            </a:r>
          </a:p>
          <a:p>
            <a:pPr algn="ctr"/>
            <a:endParaRPr lang="pl-PL" sz="1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b="1" dirty="0" smtClean="0">
                <a:solidFill>
                  <a:srgbClr val="000000"/>
                </a:solidFill>
                <a:latin typeface="+mj-lt"/>
              </a:rPr>
              <a:t>BUFET KAWOWY bez ograniczeń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Kawa, Herbata, dodatki</a:t>
            </a:r>
            <a:endParaRPr lang="pl-PL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66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116117" y="4189707"/>
            <a:ext cx="1119915" cy="19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643" dirty="0"/>
          </a:p>
        </p:txBody>
      </p:sp>
      <p:sp>
        <p:nvSpPr>
          <p:cNvPr id="10" name="Prostokąt 9"/>
          <p:cNvSpPr/>
          <p:nvPr/>
        </p:nvSpPr>
        <p:spPr>
          <a:xfrm>
            <a:off x="2714231" y="5096444"/>
            <a:ext cx="1429540" cy="14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368" dirty="0"/>
          </a:p>
        </p:txBody>
      </p:sp>
      <p:sp>
        <p:nvSpPr>
          <p:cNvPr id="11" name="Prostokąt 10"/>
          <p:cNvSpPr/>
          <p:nvPr/>
        </p:nvSpPr>
        <p:spPr>
          <a:xfrm>
            <a:off x="2746436" y="4408447"/>
            <a:ext cx="1397334" cy="15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413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Prostokąt 11"/>
          <p:cNvSpPr/>
          <p:nvPr/>
        </p:nvSpPr>
        <p:spPr>
          <a:xfrm rot="20173551">
            <a:off x="2986111" y="5172960"/>
            <a:ext cx="184731" cy="19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pl-PL" sz="643" dirty="0"/>
          </a:p>
        </p:txBody>
      </p:sp>
      <p:sp>
        <p:nvSpPr>
          <p:cNvPr id="17" name="Prostokąt 16"/>
          <p:cNvSpPr/>
          <p:nvPr/>
        </p:nvSpPr>
        <p:spPr>
          <a:xfrm>
            <a:off x="3024891" y="5340912"/>
            <a:ext cx="780784" cy="14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8" dirty="0">
              <a:cs typeface="Arabic Typesetting" panose="03020402040406030203" pitchFamily="66" charset="-7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641295" y="5962453"/>
            <a:ext cx="1575412" cy="14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2" dirty="0"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972888" y="4132004"/>
            <a:ext cx="719708" cy="19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32" dirty="0"/>
          </a:p>
          <a:p>
            <a:endParaRPr lang="pl-PL" sz="332" dirty="0"/>
          </a:p>
        </p:txBody>
      </p:sp>
      <p:sp>
        <p:nvSpPr>
          <p:cNvPr id="24" name="Prostokąt 23"/>
          <p:cNvSpPr/>
          <p:nvPr/>
        </p:nvSpPr>
        <p:spPr>
          <a:xfrm>
            <a:off x="-664238" y="4005246"/>
            <a:ext cx="184731" cy="184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597" b="1" i="1" dirty="0">
              <a:solidFill>
                <a:srgbClr val="940E15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40392" y="4152870"/>
            <a:ext cx="1643485" cy="1486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66" dirty="0"/>
              <a:t>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586326" y="6239063"/>
            <a:ext cx="3300556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769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60" y="0"/>
            <a:ext cx="2102046" cy="17423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4313383" y="6840529"/>
            <a:ext cx="254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940E15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93178" y="9259669"/>
            <a:ext cx="6453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7A0C11"/>
                </a:solidFill>
                <a:latin typeface="+mj-lt"/>
              </a:rPr>
              <a:t>Red Baron Hotel &amp; Restauracja</a:t>
            </a:r>
          </a:p>
          <a:p>
            <a:pPr algn="ctr"/>
            <a:r>
              <a:rPr lang="pl-PL" sz="1200" dirty="0">
                <a:solidFill>
                  <a:srgbClr val="000000"/>
                </a:solidFill>
                <a:latin typeface="+mj-lt"/>
              </a:rPr>
              <a:t>ul. Lwa Tołstoja 2 • 58-100 Świdnica • </a:t>
            </a:r>
            <a:endParaRPr lang="pl-PL" sz="1200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200" dirty="0" smtClean="0">
                <a:solidFill>
                  <a:srgbClr val="000000"/>
                </a:solidFill>
                <a:latin typeface="+mj-lt"/>
              </a:rPr>
              <a:t>recepcja@redbaronhotel.pl • www.redbaronhotel.pl • +48 74 856 48 00-01</a:t>
            </a:r>
            <a:endParaRPr lang="pl-PL" sz="1200" dirty="0"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3353" y="1560737"/>
            <a:ext cx="6746619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+mj-lt"/>
              </a:rPr>
              <a:t>DODATKOWE KOSZTY: </a:t>
            </a:r>
            <a:endParaRPr lang="pl-PL" dirty="0" smtClean="0">
              <a:latin typeface="+mj-lt"/>
            </a:endParaRPr>
          </a:p>
          <a:p>
            <a:pPr algn="ctr"/>
            <a:endParaRPr lang="pl-PL" sz="1400" b="1" dirty="0" smtClean="0">
              <a:latin typeface="+mj-lt"/>
            </a:endParaRPr>
          </a:p>
          <a:p>
            <a:pPr algn="ctr"/>
            <a:r>
              <a:rPr lang="pl-PL" sz="1600" b="1" dirty="0" smtClean="0">
                <a:latin typeface="+mj-lt"/>
              </a:rPr>
              <a:t>Ciasta (lub we własnym zakresie):</a:t>
            </a:r>
            <a:endParaRPr lang="pl-PL" sz="1600" dirty="0">
              <a:latin typeface="+mj-lt"/>
            </a:endParaRPr>
          </a:p>
          <a:p>
            <a:pPr algn="ctr"/>
            <a:r>
              <a:rPr lang="pl-PL" sz="1400" dirty="0">
                <a:latin typeface="+mj-lt"/>
              </a:rPr>
              <a:t>3 rodzaje ciast – 15 zł / osobę</a:t>
            </a:r>
          </a:p>
          <a:p>
            <a:pPr algn="ctr"/>
            <a:r>
              <a:rPr lang="pl-PL" sz="1400" dirty="0">
                <a:latin typeface="+mj-lt"/>
              </a:rPr>
              <a:t>2 rodzaje ciast – 10 zł / </a:t>
            </a:r>
            <a:r>
              <a:rPr lang="pl-PL" sz="1400" dirty="0" smtClean="0">
                <a:latin typeface="+mj-lt"/>
              </a:rPr>
              <a:t>osobę</a:t>
            </a:r>
            <a:endParaRPr lang="pl-PL" sz="1600" b="1" dirty="0" smtClean="0">
              <a:latin typeface="+mj-lt"/>
            </a:endParaRPr>
          </a:p>
          <a:p>
            <a:pPr algn="ctr"/>
            <a:r>
              <a:rPr lang="pl-PL" sz="1600" b="1" dirty="0" smtClean="0">
                <a:latin typeface="+mj-lt"/>
              </a:rPr>
              <a:t>Tort we własnym zakresie</a:t>
            </a:r>
          </a:p>
          <a:p>
            <a:pPr algn="ctr"/>
            <a:r>
              <a:rPr lang="pl-PL" sz="1600" b="1" dirty="0" smtClean="0"/>
              <a:t> </a:t>
            </a:r>
            <a:endParaRPr lang="pl-PL" sz="1600" b="1" dirty="0"/>
          </a:p>
          <a:p>
            <a:pPr algn="ctr"/>
            <a:r>
              <a:rPr lang="pl-PL" sz="1600" b="1" dirty="0" smtClean="0">
                <a:latin typeface="+mj-lt"/>
              </a:rPr>
              <a:t>Owoce:</a:t>
            </a:r>
            <a:endParaRPr lang="pl-PL" sz="1600" b="1" dirty="0">
              <a:latin typeface="+mj-lt"/>
            </a:endParaRPr>
          </a:p>
          <a:p>
            <a:pPr algn="ctr"/>
            <a:r>
              <a:rPr lang="pl-PL" sz="1400" dirty="0">
                <a:latin typeface="+mj-lt"/>
              </a:rPr>
              <a:t>Patera z owocami – 150g / osobę – 7 zł</a:t>
            </a:r>
          </a:p>
          <a:p>
            <a:pPr algn="ctr"/>
            <a:r>
              <a:rPr lang="pl-PL" b="1" dirty="0" smtClean="0">
                <a:latin typeface="+mj-lt"/>
              </a:rPr>
              <a:t/>
            </a:r>
            <a:br>
              <a:rPr lang="pl-PL" b="1" dirty="0" smtClean="0">
                <a:latin typeface="+mj-lt"/>
              </a:rPr>
            </a:br>
            <a:r>
              <a:rPr lang="pl-PL" sz="1600" b="1" dirty="0" smtClean="0">
                <a:latin typeface="+mj-lt"/>
              </a:rPr>
              <a:t>Alkohol</a:t>
            </a:r>
            <a:r>
              <a:rPr lang="pl-PL" sz="1600" b="1" dirty="0">
                <a:latin typeface="+mj-lt"/>
              </a:rPr>
              <a:t>: </a:t>
            </a:r>
            <a:endParaRPr lang="pl-PL" sz="1600" dirty="0">
              <a:latin typeface="+mj-lt"/>
            </a:endParaRPr>
          </a:p>
          <a:p>
            <a:pPr algn="ctr"/>
            <a:r>
              <a:rPr lang="pl-PL" sz="1400" dirty="0">
                <a:latin typeface="+mj-lt"/>
              </a:rPr>
              <a:t>Wyborowa lub Gorzka Żołądkowa de </a:t>
            </a:r>
            <a:r>
              <a:rPr lang="pl-PL" sz="1400" dirty="0" err="1">
                <a:latin typeface="+mj-lt"/>
              </a:rPr>
              <a:t>Luxe</a:t>
            </a:r>
            <a:r>
              <a:rPr lang="pl-PL" sz="1400" dirty="0">
                <a:latin typeface="+mj-lt"/>
              </a:rPr>
              <a:t> </a:t>
            </a:r>
            <a:r>
              <a:rPr lang="pl-PL" sz="1400" dirty="0" smtClean="0">
                <a:latin typeface="+mj-lt"/>
              </a:rPr>
              <a:t>– </a:t>
            </a:r>
            <a:r>
              <a:rPr lang="pl-PL" sz="1400" dirty="0">
                <a:latin typeface="+mj-lt"/>
              </a:rPr>
              <a:t>4</a:t>
            </a:r>
            <a:r>
              <a:rPr lang="pl-PL" sz="1400" dirty="0" smtClean="0">
                <a:latin typeface="+mj-lt"/>
              </a:rPr>
              <a:t>9zł/but.</a:t>
            </a:r>
          </a:p>
          <a:p>
            <a:pPr lvl="0" algn="ctr"/>
            <a:r>
              <a:rPr lang="pl-PL" sz="1400" dirty="0">
                <a:latin typeface="+mj-lt"/>
              </a:rPr>
              <a:t>Finlandia lub Absolut </a:t>
            </a:r>
            <a:r>
              <a:rPr lang="pl-PL" sz="1400" dirty="0" smtClean="0">
                <a:latin typeface="+mj-lt"/>
              </a:rPr>
              <a:t>- 59zł/but </a:t>
            </a:r>
            <a:r>
              <a:rPr lang="pl-PL" sz="1400" dirty="0">
                <a:latin typeface="+mj-lt"/>
              </a:rPr>
              <a:t>0,5 l</a:t>
            </a:r>
          </a:p>
          <a:p>
            <a:pPr algn="ctr"/>
            <a:r>
              <a:rPr lang="pl-PL" sz="1400" dirty="0" smtClean="0">
                <a:latin typeface="+mj-lt"/>
              </a:rPr>
              <a:t>Wina- cena ustalana indywidualnie</a:t>
            </a:r>
          </a:p>
          <a:p>
            <a:pPr algn="ctr"/>
            <a:endParaRPr lang="pl-PL" sz="1400" dirty="0" smtClean="0">
              <a:latin typeface="+mj-lt"/>
            </a:endParaRPr>
          </a:p>
          <a:p>
            <a:pPr algn="ctr"/>
            <a:r>
              <a:rPr lang="pl-PL" sz="1400" dirty="0" smtClean="0">
                <a:latin typeface="+mj-lt"/>
              </a:rPr>
              <a:t>W przypadku </a:t>
            </a:r>
            <a:r>
              <a:rPr lang="pl-PL" sz="1400" dirty="0">
                <a:latin typeface="+mj-lt"/>
              </a:rPr>
              <a:t>dostarczania własnego alkoholu dodatkowa opłata za przechowanie</a:t>
            </a:r>
            <a:r>
              <a:rPr lang="pl-PL" sz="1400" dirty="0" smtClean="0">
                <a:latin typeface="+mj-lt"/>
              </a:rPr>
              <a:t>,</a:t>
            </a:r>
          </a:p>
          <a:p>
            <a:pPr algn="ctr"/>
            <a:r>
              <a:rPr lang="pl-PL" sz="1400" dirty="0" smtClean="0">
                <a:latin typeface="+mj-lt"/>
              </a:rPr>
              <a:t> schłodzenie</a:t>
            </a:r>
            <a:r>
              <a:rPr lang="pl-PL" sz="1400" dirty="0">
                <a:latin typeface="+mj-lt"/>
              </a:rPr>
              <a:t>, szkło i serwis </a:t>
            </a:r>
            <a:r>
              <a:rPr lang="pl-PL" sz="1400" dirty="0" smtClean="0">
                <a:latin typeface="+mj-lt"/>
              </a:rPr>
              <a:t>wynosi </a:t>
            </a:r>
            <a:r>
              <a:rPr lang="pl-PL" sz="1400" dirty="0">
                <a:latin typeface="+mj-lt"/>
              </a:rPr>
              <a:t>1</a:t>
            </a:r>
            <a:r>
              <a:rPr lang="pl-PL" sz="1400" dirty="0" smtClean="0">
                <a:latin typeface="+mj-lt"/>
              </a:rPr>
              <a:t>0 zł/osoby </a:t>
            </a:r>
          </a:p>
          <a:p>
            <a:pPr marL="171450" indent="-171450" algn="ctr">
              <a:buFontTx/>
              <a:buChar char="-"/>
            </a:pPr>
            <a:endParaRPr lang="pl-PL" sz="1400" dirty="0">
              <a:latin typeface="+mj-lt"/>
            </a:endParaRPr>
          </a:p>
          <a:p>
            <a:pPr algn="ctr"/>
            <a:r>
              <a:rPr lang="pl-PL" sz="1600" b="1" dirty="0">
                <a:latin typeface="+mj-lt"/>
              </a:rPr>
              <a:t>Napoje: </a:t>
            </a:r>
            <a:endParaRPr lang="pl-PL" sz="1600" dirty="0">
              <a:latin typeface="+mj-lt"/>
            </a:endParaRPr>
          </a:p>
          <a:p>
            <a:pPr algn="ctr"/>
            <a:r>
              <a:rPr lang="pl-PL" sz="1400" dirty="0">
                <a:latin typeface="+mj-lt"/>
              </a:rPr>
              <a:t>C</a:t>
            </a:r>
            <a:r>
              <a:rPr lang="pl-PL" sz="1400" dirty="0" smtClean="0">
                <a:latin typeface="+mj-lt"/>
              </a:rPr>
              <a:t>ola</a:t>
            </a:r>
            <a:r>
              <a:rPr lang="pl-PL" sz="1400" dirty="0">
                <a:latin typeface="+mj-lt"/>
              </a:rPr>
              <a:t>, </a:t>
            </a:r>
            <a:r>
              <a:rPr lang="pl-PL" sz="1400" dirty="0" err="1">
                <a:latin typeface="+mj-lt"/>
              </a:rPr>
              <a:t>F</a:t>
            </a:r>
            <a:r>
              <a:rPr lang="pl-PL" sz="1400" dirty="0" err="1" smtClean="0">
                <a:latin typeface="+mj-lt"/>
              </a:rPr>
              <a:t>anta</a:t>
            </a:r>
            <a:r>
              <a:rPr lang="pl-PL" sz="1400" dirty="0">
                <a:latin typeface="+mj-lt"/>
              </a:rPr>
              <a:t>, </a:t>
            </a:r>
            <a:r>
              <a:rPr lang="pl-PL" sz="1400" dirty="0" err="1">
                <a:latin typeface="+mj-lt"/>
              </a:rPr>
              <a:t>S</a:t>
            </a:r>
            <a:r>
              <a:rPr lang="pl-PL" sz="1400" dirty="0" err="1" smtClean="0">
                <a:latin typeface="+mj-lt"/>
              </a:rPr>
              <a:t>prite</a:t>
            </a:r>
            <a:r>
              <a:rPr lang="pl-PL" sz="1400" dirty="0">
                <a:latin typeface="+mj-lt"/>
              </a:rPr>
              <a:t>, soki, woda gazowana, niegazowana/3l/os./ 25 zł/pakiet </a:t>
            </a:r>
            <a:r>
              <a:rPr lang="pl-PL" sz="1400" dirty="0" smtClean="0">
                <a:latin typeface="+mj-lt"/>
              </a:rPr>
              <a:t>napojów </a:t>
            </a:r>
          </a:p>
          <a:p>
            <a:pPr marL="171450" indent="-171450" algn="ctr">
              <a:buFontTx/>
              <a:buChar char="-"/>
            </a:pPr>
            <a:endParaRPr lang="pl-PL" sz="1400" dirty="0">
              <a:latin typeface="+mj-lt"/>
            </a:endParaRPr>
          </a:p>
          <a:p>
            <a:pPr algn="ctr"/>
            <a:r>
              <a:rPr lang="pl-PL" sz="1600" b="1" dirty="0" smtClean="0">
                <a:latin typeface="+mj-lt"/>
              </a:rPr>
              <a:t>Atrakcje kulinarne:</a:t>
            </a:r>
            <a:endParaRPr lang="pl-PL" sz="1600" dirty="0">
              <a:latin typeface="+mj-lt"/>
            </a:endParaRPr>
          </a:p>
          <a:p>
            <a:pPr algn="ctr"/>
            <a:r>
              <a:rPr lang="pl-PL" sz="1400" dirty="0" smtClean="0">
                <a:latin typeface="+mj-lt"/>
              </a:rPr>
              <a:t>Płonący udziec wieprzowy z kaszą na kapuście zasmażanej - 15zł/os </a:t>
            </a:r>
            <a:br>
              <a:rPr lang="pl-PL" sz="1400" dirty="0" smtClean="0">
                <a:latin typeface="+mj-lt"/>
              </a:rPr>
            </a:br>
            <a:r>
              <a:rPr lang="pl-PL" sz="1400" dirty="0" smtClean="0">
                <a:latin typeface="+mj-lt"/>
              </a:rPr>
              <a:t>(minimalna ilość zamówienia 30 porcji)</a:t>
            </a:r>
            <a:endParaRPr lang="pl-PL" sz="1400" dirty="0">
              <a:latin typeface="+mj-lt"/>
            </a:endParaRPr>
          </a:p>
          <a:p>
            <a:pPr algn="ctr"/>
            <a:r>
              <a:rPr lang="pl-PL" sz="1400" dirty="0" smtClean="0">
                <a:latin typeface="+mj-lt"/>
              </a:rPr>
              <a:t>Bufet Wiejski - 20zł/os. (min. 30 osób)</a:t>
            </a:r>
          </a:p>
          <a:p>
            <a:pPr algn="ctr"/>
            <a:r>
              <a:rPr lang="pl-PL" sz="1400" dirty="0" smtClean="0">
                <a:latin typeface="+mj-lt"/>
              </a:rPr>
              <a:t> (Swojskie wędliny, Krupniok, Kaszanka, Pasztet, Ogórki małosolne, Smalec, Żurek w kociołku,</a:t>
            </a:r>
          </a:p>
          <a:p>
            <a:pPr algn="ctr"/>
            <a:r>
              <a:rPr lang="pl-PL" sz="1400" dirty="0" smtClean="0">
                <a:latin typeface="+mj-lt"/>
              </a:rPr>
              <a:t>Do wyboru dodatkowo 2 dania ciepłe: </a:t>
            </a:r>
            <a:br>
              <a:rPr lang="pl-PL" sz="1400" dirty="0" smtClean="0">
                <a:latin typeface="+mj-lt"/>
              </a:rPr>
            </a:br>
            <a:r>
              <a:rPr lang="pl-PL" sz="1400" dirty="0" smtClean="0">
                <a:latin typeface="+mj-lt"/>
              </a:rPr>
              <a:t>Golonka na kapuście, Udko na warzywach pieczonych, Żeberka z sosem </a:t>
            </a:r>
            <a:r>
              <a:rPr lang="pl-PL" sz="1400" dirty="0" err="1" smtClean="0">
                <a:latin typeface="+mj-lt"/>
              </a:rPr>
              <a:t>barbecue</a:t>
            </a:r>
            <a:r>
              <a:rPr lang="pl-PL" sz="1400" dirty="0" smtClean="0">
                <a:latin typeface="+mj-lt"/>
              </a:rPr>
              <a:t>, Bigos, Pierogi)</a:t>
            </a:r>
          </a:p>
          <a:p>
            <a:pPr algn="ctr"/>
            <a:endParaRPr lang="pl-PL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542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116117" y="4189707"/>
            <a:ext cx="1119915" cy="19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643" dirty="0"/>
          </a:p>
        </p:txBody>
      </p:sp>
      <p:sp>
        <p:nvSpPr>
          <p:cNvPr id="10" name="Prostokąt 9"/>
          <p:cNvSpPr/>
          <p:nvPr/>
        </p:nvSpPr>
        <p:spPr>
          <a:xfrm>
            <a:off x="2714231" y="5096444"/>
            <a:ext cx="1429540" cy="14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368" dirty="0"/>
          </a:p>
        </p:txBody>
      </p:sp>
      <p:sp>
        <p:nvSpPr>
          <p:cNvPr id="11" name="Prostokąt 10"/>
          <p:cNvSpPr/>
          <p:nvPr/>
        </p:nvSpPr>
        <p:spPr>
          <a:xfrm>
            <a:off x="2746436" y="4408447"/>
            <a:ext cx="1397334" cy="15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413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Prostokąt 11"/>
          <p:cNvSpPr/>
          <p:nvPr/>
        </p:nvSpPr>
        <p:spPr>
          <a:xfrm rot="20173551">
            <a:off x="2986111" y="5172960"/>
            <a:ext cx="184731" cy="19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pl-PL" sz="643" dirty="0"/>
          </a:p>
        </p:txBody>
      </p:sp>
      <p:sp>
        <p:nvSpPr>
          <p:cNvPr id="17" name="Prostokąt 16"/>
          <p:cNvSpPr/>
          <p:nvPr/>
        </p:nvSpPr>
        <p:spPr>
          <a:xfrm>
            <a:off x="3024891" y="5340912"/>
            <a:ext cx="780784" cy="14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8" dirty="0">
              <a:cs typeface="Arabic Typesetting" panose="03020402040406030203" pitchFamily="66" charset="-7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641295" y="5962453"/>
            <a:ext cx="1575412" cy="14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2" dirty="0"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972888" y="4132004"/>
            <a:ext cx="719708" cy="19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32" dirty="0"/>
          </a:p>
          <a:p>
            <a:endParaRPr lang="pl-PL" sz="332" dirty="0"/>
          </a:p>
        </p:txBody>
      </p:sp>
      <p:sp>
        <p:nvSpPr>
          <p:cNvPr id="24" name="Prostokąt 23"/>
          <p:cNvSpPr/>
          <p:nvPr/>
        </p:nvSpPr>
        <p:spPr>
          <a:xfrm>
            <a:off x="-664238" y="4005246"/>
            <a:ext cx="184731" cy="184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597" b="1" i="1" dirty="0">
              <a:solidFill>
                <a:srgbClr val="940E15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40392" y="4152870"/>
            <a:ext cx="1643485" cy="1486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66" dirty="0"/>
              <a:t>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586326" y="6239063"/>
            <a:ext cx="3300556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769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60" y="0"/>
            <a:ext cx="2102046" cy="17423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4313383" y="6840529"/>
            <a:ext cx="254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940E15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93178" y="9259669"/>
            <a:ext cx="6453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solidFill>
                  <a:srgbClr val="7A0C11"/>
                </a:solidFill>
                <a:latin typeface="+mj-lt"/>
              </a:rPr>
              <a:t>Red Baron Hotel &amp; Restauracja</a:t>
            </a:r>
          </a:p>
          <a:p>
            <a:pPr algn="ctr"/>
            <a:r>
              <a:rPr lang="pl-PL" sz="1200" dirty="0">
                <a:solidFill>
                  <a:srgbClr val="000000"/>
                </a:solidFill>
                <a:latin typeface="+mj-lt"/>
              </a:rPr>
              <a:t>ul. Lwa Tołstoja 2 • 58-100 Świdnica • </a:t>
            </a:r>
            <a:endParaRPr lang="pl-PL" sz="1200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200" dirty="0" smtClean="0">
                <a:solidFill>
                  <a:srgbClr val="000000"/>
                </a:solidFill>
                <a:latin typeface="+mj-lt"/>
              </a:rPr>
              <a:t>recepcja@redbaronhotel.pl • www.redbaronhotel.pl • +48 74 856 48 00-01</a:t>
            </a:r>
            <a:endParaRPr lang="pl-PL" sz="1200" dirty="0">
              <a:latin typeface="+mj-lt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257370" y="1353876"/>
            <a:ext cx="68374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940E15"/>
                </a:solidFill>
                <a:latin typeface="+mj-lt"/>
              </a:rPr>
              <a:t>PROPOZYCJA MENU – POPRAWINY, od 80zł/ osoba</a:t>
            </a:r>
            <a:endParaRPr lang="pl-PL" sz="2000" b="1" dirty="0">
              <a:solidFill>
                <a:srgbClr val="940E15"/>
              </a:solidFill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9732" y="2935540"/>
            <a:ext cx="6746619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dirty="0" smtClean="0">
              <a:latin typeface="+mj-lt"/>
            </a:endParaRPr>
          </a:p>
          <a:p>
            <a:pPr algn="ctr"/>
            <a:r>
              <a:rPr lang="pl-PL" b="1" dirty="0" smtClean="0">
                <a:latin typeface="+mj-lt"/>
              </a:rPr>
              <a:t>Danie </a:t>
            </a:r>
            <a:r>
              <a:rPr lang="pl-PL" b="1" dirty="0">
                <a:latin typeface="+mj-lt"/>
              </a:rPr>
              <a:t>główne </a:t>
            </a:r>
            <a:endParaRPr lang="pl-PL" b="1" dirty="0" smtClean="0">
              <a:latin typeface="+mj-lt"/>
            </a:endParaRPr>
          </a:p>
          <a:p>
            <a:pPr algn="ctr"/>
            <a:r>
              <a:rPr lang="pl-PL" sz="1400" dirty="0" smtClean="0">
                <a:latin typeface="+mj-lt"/>
              </a:rPr>
              <a:t>/</a:t>
            </a:r>
            <a:r>
              <a:rPr lang="pl-PL" sz="1400" dirty="0">
                <a:latin typeface="+mj-lt"/>
              </a:rPr>
              <a:t>proszę wybrać jedno/</a:t>
            </a:r>
          </a:p>
          <a:p>
            <a:pPr algn="ctr"/>
            <a:r>
              <a:rPr lang="pl-PL" sz="1400" dirty="0" smtClean="0">
                <a:latin typeface="+mj-lt"/>
              </a:rPr>
              <a:t>Medaliony </a:t>
            </a:r>
            <a:r>
              <a:rPr lang="pl-PL" sz="1400" dirty="0">
                <a:latin typeface="+mj-lt"/>
              </a:rPr>
              <a:t>ze schabu z modrą kapustą, kluseczkami ziemniaczanymi i sosem </a:t>
            </a:r>
            <a:r>
              <a:rPr lang="pl-PL" sz="1400" dirty="0" smtClean="0">
                <a:latin typeface="+mj-lt"/>
              </a:rPr>
              <a:t>grzybowym</a:t>
            </a:r>
            <a:endParaRPr lang="pl-PL" sz="1400" dirty="0">
              <a:latin typeface="+mj-lt"/>
            </a:endParaRPr>
          </a:p>
          <a:p>
            <a:pPr algn="ctr"/>
            <a:r>
              <a:rPr lang="pl-PL" sz="1400" dirty="0" smtClean="0">
                <a:latin typeface="+mj-lt"/>
              </a:rPr>
              <a:t>Filet </a:t>
            </a:r>
            <a:r>
              <a:rPr lang="pl-PL" sz="1400" dirty="0">
                <a:latin typeface="+mj-lt"/>
              </a:rPr>
              <a:t>z kurczaka </a:t>
            </a:r>
            <a:r>
              <a:rPr lang="pl-PL" sz="1400" dirty="0" err="1" smtClean="0">
                <a:latin typeface="+mj-lt"/>
              </a:rPr>
              <a:t>a`la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 err="1" smtClean="0">
                <a:latin typeface="+mj-lt"/>
              </a:rPr>
              <a:t>caprese</a:t>
            </a:r>
            <a:r>
              <a:rPr lang="pl-PL" sz="1400" dirty="0" smtClean="0">
                <a:latin typeface="+mj-lt"/>
              </a:rPr>
              <a:t> </a:t>
            </a:r>
            <a:r>
              <a:rPr lang="pl-PL" sz="1400" dirty="0">
                <a:latin typeface="+mj-lt"/>
              </a:rPr>
              <a:t>z pomidorami i </a:t>
            </a:r>
            <a:r>
              <a:rPr lang="pl-PL" sz="1400" dirty="0" err="1">
                <a:latin typeface="+mj-lt"/>
              </a:rPr>
              <a:t>mozarellą</a:t>
            </a:r>
            <a:r>
              <a:rPr lang="pl-PL" sz="1400" dirty="0">
                <a:latin typeface="+mj-lt"/>
              </a:rPr>
              <a:t>, </a:t>
            </a:r>
            <a:endParaRPr lang="pl-PL" sz="1400" dirty="0" smtClean="0">
              <a:latin typeface="+mj-lt"/>
            </a:endParaRPr>
          </a:p>
          <a:p>
            <a:pPr algn="ctr"/>
            <a:r>
              <a:rPr lang="pl-PL" sz="1400" dirty="0" smtClean="0">
                <a:latin typeface="+mj-lt"/>
              </a:rPr>
              <a:t>z </a:t>
            </a:r>
            <a:r>
              <a:rPr lang="pl-PL" sz="1400" dirty="0">
                <a:latin typeface="+mj-lt"/>
              </a:rPr>
              <a:t>pieczonymi ziemniakami i sałatką sezonową</a:t>
            </a:r>
          </a:p>
          <a:p>
            <a:pPr algn="ctr"/>
            <a:r>
              <a:rPr lang="pl-PL" sz="1400" dirty="0" smtClean="0">
                <a:latin typeface="+mj-lt"/>
              </a:rPr>
              <a:t>Roladka </a:t>
            </a:r>
            <a:r>
              <a:rPr lang="pl-PL" sz="1400" dirty="0">
                <a:latin typeface="+mj-lt"/>
              </a:rPr>
              <a:t>wieprzowa z boczkiem i ogórkiem kiszonym, ziemniaczki z koperkiem i </a:t>
            </a:r>
            <a:r>
              <a:rPr lang="pl-PL" sz="1400" dirty="0" smtClean="0">
                <a:latin typeface="+mj-lt"/>
              </a:rPr>
              <a:t>surówką z </a:t>
            </a:r>
            <a:r>
              <a:rPr lang="pl-PL" sz="1400" dirty="0">
                <a:latin typeface="+mj-lt"/>
              </a:rPr>
              <a:t>białej </a:t>
            </a:r>
            <a:r>
              <a:rPr lang="pl-PL" sz="1400" dirty="0" smtClean="0">
                <a:latin typeface="+mj-lt"/>
              </a:rPr>
              <a:t>kapusty</a:t>
            </a:r>
          </a:p>
          <a:p>
            <a:pPr algn="ctr"/>
            <a:endParaRPr lang="pl-PL" sz="1400" dirty="0">
              <a:latin typeface="+mj-lt"/>
            </a:endParaRPr>
          </a:p>
          <a:p>
            <a:pPr algn="ctr"/>
            <a:r>
              <a:rPr lang="pl-PL" b="1" dirty="0">
                <a:latin typeface="+mj-lt"/>
              </a:rPr>
              <a:t>Zakąski zimne</a:t>
            </a:r>
          </a:p>
          <a:p>
            <a:pPr algn="ctr"/>
            <a:r>
              <a:rPr lang="pl-PL" sz="1400" dirty="0">
                <a:latin typeface="+mj-lt"/>
              </a:rPr>
              <a:t>Sałatka z wędzonym kurczakiem </a:t>
            </a:r>
          </a:p>
          <a:p>
            <a:pPr algn="ctr"/>
            <a:r>
              <a:rPr lang="pl-PL" sz="1400" dirty="0">
                <a:latin typeface="+mj-lt"/>
              </a:rPr>
              <a:t>Roladka drobiowa z papryczką</a:t>
            </a:r>
          </a:p>
          <a:p>
            <a:pPr algn="ctr"/>
            <a:r>
              <a:rPr lang="pl-PL" sz="1400" dirty="0">
                <a:latin typeface="+mj-lt"/>
              </a:rPr>
              <a:t>Galaretka z kurczaka</a:t>
            </a:r>
          </a:p>
          <a:p>
            <a:pPr algn="ctr"/>
            <a:r>
              <a:rPr lang="pl-PL" sz="1400" dirty="0">
                <a:latin typeface="+mj-lt"/>
              </a:rPr>
              <a:t>Schab pieczony po staropolsku</a:t>
            </a:r>
          </a:p>
          <a:p>
            <a:pPr algn="ctr"/>
            <a:r>
              <a:rPr lang="pl-PL" sz="1400" dirty="0">
                <a:latin typeface="+mj-lt"/>
              </a:rPr>
              <a:t>Pasztet z dziczyzny z marynowanym grzybkiem</a:t>
            </a:r>
          </a:p>
          <a:p>
            <a:pPr algn="ctr"/>
            <a:r>
              <a:rPr lang="pl-PL" sz="1400" dirty="0">
                <a:latin typeface="+mj-lt"/>
              </a:rPr>
              <a:t>Pieczywo </a:t>
            </a:r>
          </a:p>
          <a:p>
            <a:pPr algn="ctr"/>
            <a:endParaRPr lang="pl-PL" sz="1400" dirty="0">
              <a:latin typeface="+mj-lt"/>
            </a:endParaRPr>
          </a:p>
          <a:p>
            <a:pPr algn="ctr"/>
            <a:r>
              <a:rPr lang="pl-PL" b="1" dirty="0">
                <a:latin typeface="+mj-lt"/>
              </a:rPr>
              <a:t>Kolacja </a:t>
            </a:r>
            <a:r>
              <a:rPr lang="pl-PL" b="1" dirty="0" smtClean="0">
                <a:latin typeface="+mj-lt"/>
              </a:rPr>
              <a:t>gorąca</a:t>
            </a:r>
          </a:p>
          <a:p>
            <a:pPr algn="ctr"/>
            <a:r>
              <a:rPr lang="pl-PL" sz="1400" dirty="0" smtClean="0">
                <a:latin typeface="+mj-lt"/>
              </a:rPr>
              <a:t>/</a:t>
            </a:r>
            <a:r>
              <a:rPr lang="pl-PL" sz="1400" dirty="0">
                <a:latin typeface="+mj-lt"/>
              </a:rPr>
              <a:t>proszę wybrać jedną/</a:t>
            </a:r>
          </a:p>
          <a:p>
            <a:pPr algn="ctr"/>
            <a:r>
              <a:rPr lang="pl-PL" sz="1400" dirty="0">
                <a:latin typeface="+mj-lt"/>
              </a:rPr>
              <a:t>Bigos myśliwski</a:t>
            </a:r>
          </a:p>
          <a:p>
            <a:pPr algn="ctr"/>
            <a:r>
              <a:rPr lang="pl-PL" sz="1400" dirty="0">
                <a:latin typeface="+mj-lt"/>
              </a:rPr>
              <a:t>Barszcz z krokietem</a:t>
            </a:r>
          </a:p>
          <a:p>
            <a:pPr algn="ctr"/>
            <a:r>
              <a:rPr lang="pl-PL" sz="1400" dirty="0">
                <a:latin typeface="+mj-lt"/>
              </a:rPr>
              <a:t>Zupa </a:t>
            </a:r>
            <a:r>
              <a:rPr lang="pl-PL" sz="1400" dirty="0" smtClean="0">
                <a:latin typeface="+mj-lt"/>
              </a:rPr>
              <a:t>gulaszowa</a:t>
            </a:r>
          </a:p>
          <a:p>
            <a:pPr algn="ctr"/>
            <a:endParaRPr lang="pl-PL" sz="1400" dirty="0">
              <a:latin typeface="+mj-lt"/>
            </a:endParaRPr>
          </a:p>
          <a:p>
            <a:pPr algn="ctr"/>
            <a:r>
              <a:rPr lang="pl-PL" b="1" dirty="0">
                <a:latin typeface="+mj-lt"/>
              </a:rPr>
              <a:t>Napoje</a:t>
            </a:r>
          </a:p>
          <a:p>
            <a:pPr algn="ctr"/>
            <a:r>
              <a:rPr lang="pl-PL" sz="1400" dirty="0">
                <a:latin typeface="+mj-lt"/>
              </a:rPr>
              <a:t>Kawa/herbata</a:t>
            </a:r>
          </a:p>
          <a:p>
            <a:pPr algn="ctr"/>
            <a:r>
              <a:rPr lang="pl-PL" sz="1400" dirty="0">
                <a:latin typeface="+mj-lt"/>
              </a:rPr>
              <a:t>Sok</a:t>
            </a:r>
          </a:p>
          <a:p>
            <a:pPr algn="ctr"/>
            <a:r>
              <a:rPr lang="pl-PL" sz="1400" dirty="0">
                <a:latin typeface="+mj-lt"/>
              </a:rPr>
              <a:t>Woda</a:t>
            </a:r>
            <a:endParaRPr lang="pl-PL" sz="1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06" y="6376372"/>
            <a:ext cx="2091314" cy="269718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649078" y="1813671"/>
            <a:ext cx="3429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dirty="0">
                <a:latin typeface="+mj-lt"/>
              </a:rPr>
              <a:t>Zupa </a:t>
            </a:r>
          </a:p>
          <a:p>
            <a:pPr algn="ctr"/>
            <a:r>
              <a:rPr lang="pl-PL" sz="1400" dirty="0">
                <a:latin typeface="+mj-lt"/>
              </a:rPr>
              <a:t>/proszę wybrać jedną/</a:t>
            </a:r>
          </a:p>
          <a:p>
            <a:pPr algn="ctr"/>
            <a:r>
              <a:rPr lang="pl-PL" sz="1400" dirty="0">
                <a:latin typeface="+mj-lt"/>
              </a:rPr>
              <a:t>Żurek staropolski z jajkiem i kiełbasą</a:t>
            </a:r>
          </a:p>
          <a:p>
            <a:pPr algn="ctr"/>
            <a:r>
              <a:rPr lang="pl-PL" sz="1400" dirty="0">
                <a:latin typeface="+mj-lt"/>
              </a:rPr>
              <a:t>Zupa z soczewicy lekko pikantna</a:t>
            </a:r>
          </a:p>
          <a:p>
            <a:pPr algn="ctr"/>
            <a:r>
              <a:rPr lang="pl-PL" sz="1400" dirty="0">
                <a:latin typeface="+mj-lt"/>
              </a:rPr>
              <a:t>Krem z pomidorów z kluseczkami</a:t>
            </a:r>
          </a:p>
        </p:txBody>
      </p:sp>
    </p:spTree>
    <p:extLst>
      <p:ext uri="{BB962C8B-B14F-4D97-AF65-F5344CB8AC3E}">
        <p14:creationId xmlns:p14="http://schemas.microsoft.com/office/powerpoint/2010/main" val="30877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116117" y="4189707"/>
            <a:ext cx="1119915" cy="19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643" dirty="0"/>
          </a:p>
        </p:txBody>
      </p:sp>
      <p:sp>
        <p:nvSpPr>
          <p:cNvPr id="10" name="Prostokąt 9"/>
          <p:cNvSpPr/>
          <p:nvPr/>
        </p:nvSpPr>
        <p:spPr>
          <a:xfrm>
            <a:off x="2714231" y="5096444"/>
            <a:ext cx="1429540" cy="14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pl-PL" sz="368" dirty="0"/>
          </a:p>
        </p:txBody>
      </p:sp>
      <p:sp>
        <p:nvSpPr>
          <p:cNvPr id="11" name="Prostokąt 10"/>
          <p:cNvSpPr/>
          <p:nvPr/>
        </p:nvSpPr>
        <p:spPr>
          <a:xfrm>
            <a:off x="2746436" y="4408447"/>
            <a:ext cx="1397334" cy="15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413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Prostokąt 11"/>
          <p:cNvSpPr/>
          <p:nvPr/>
        </p:nvSpPr>
        <p:spPr>
          <a:xfrm rot="20173551">
            <a:off x="2986111" y="5172960"/>
            <a:ext cx="184731" cy="19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pl-PL" sz="643" dirty="0"/>
          </a:p>
        </p:txBody>
      </p:sp>
      <p:sp>
        <p:nvSpPr>
          <p:cNvPr id="17" name="Prostokąt 16"/>
          <p:cNvSpPr/>
          <p:nvPr/>
        </p:nvSpPr>
        <p:spPr>
          <a:xfrm>
            <a:off x="3024891" y="5340912"/>
            <a:ext cx="780784" cy="14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368" dirty="0">
              <a:cs typeface="Arabic Typesetting" panose="03020402040406030203" pitchFamily="66" charset="-78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641295" y="5962453"/>
            <a:ext cx="1575412" cy="14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2" dirty="0"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972888" y="4132004"/>
            <a:ext cx="719708" cy="19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32" dirty="0"/>
          </a:p>
          <a:p>
            <a:endParaRPr lang="pl-PL" sz="332" dirty="0"/>
          </a:p>
        </p:txBody>
      </p:sp>
      <p:sp>
        <p:nvSpPr>
          <p:cNvPr id="24" name="Prostokąt 23"/>
          <p:cNvSpPr/>
          <p:nvPr/>
        </p:nvSpPr>
        <p:spPr>
          <a:xfrm>
            <a:off x="-664238" y="4005246"/>
            <a:ext cx="184731" cy="184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sz="597" b="1" i="1" dirty="0">
              <a:solidFill>
                <a:srgbClr val="940E15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40392" y="4152870"/>
            <a:ext cx="1643485" cy="1486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66" dirty="0"/>
              <a:t>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586326" y="6239063"/>
            <a:ext cx="3300556" cy="51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769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60" y="0"/>
            <a:ext cx="2102046" cy="17423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4313383" y="6840529"/>
            <a:ext cx="254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rgbClr val="940E15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465513" y="6835671"/>
            <a:ext cx="31556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7A0C11"/>
                </a:solidFill>
                <a:latin typeface="+mj-lt"/>
              </a:rPr>
              <a:t>ZAPRASZAMY</a:t>
            </a:r>
          </a:p>
          <a:p>
            <a:pPr algn="ctr"/>
            <a:endParaRPr lang="pl-PL" sz="1400" b="1" dirty="0" smtClean="0">
              <a:solidFill>
                <a:srgbClr val="7A0C11"/>
              </a:solidFill>
              <a:latin typeface="+mj-lt"/>
            </a:endParaRPr>
          </a:p>
          <a:p>
            <a:pPr algn="ctr"/>
            <a:r>
              <a:rPr lang="pl-PL" sz="1400" b="1" dirty="0" smtClean="0">
                <a:solidFill>
                  <a:srgbClr val="7A0C11"/>
                </a:solidFill>
                <a:latin typeface="+mj-lt"/>
              </a:rPr>
              <a:t>Red </a:t>
            </a:r>
            <a:r>
              <a:rPr lang="pl-PL" sz="1400" b="1" dirty="0">
                <a:solidFill>
                  <a:srgbClr val="7A0C11"/>
                </a:solidFill>
                <a:latin typeface="+mj-lt"/>
              </a:rPr>
              <a:t>Baron </a:t>
            </a:r>
            <a:endParaRPr lang="pl-PL" sz="1400" b="1" dirty="0" smtClean="0">
              <a:solidFill>
                <a:srgbClr val="7A0C11"/>
              </a:solidFill>
              <a:latin typeface="+mj-lt"/>
            </a:endParaRPr>
          </a:p>
          <a:p>
            <a:pPr algn="ctr"/>
            <a:r>
              <a:rPr lang="pl-PL" sz="1400" b="1" dirty="0" smtClean="0">
                <a:solidFill>
                  <a:srgbClr val="7A0C11"/>
                </a:solidFill>
                <a:latin typeface="+mj-lt"/>
              </a:rPr>
              <a:t>Hotel </a:t>
            </a:r>
            <a:r>
              <a:rPr lang="pl-PL" sz="1400" b="1" dirty="0">
                <a:solidFill>
                  <a:srgbClr val="7A0C11"/>
                </a:solidFill>
                <a:latin typeface="+mj-lt"/>
              </a:rPr>
              <a:t>&amp; Restauracja</a:t>
            </a:r>
          </a:p>
          <a:p>
            <a:pPr algn="ctr"/>
            <a:r>
              <a:rPr lang="pl-PL" sz="1400" dirty="0">
                <a:solidFill>
                  <a:srgbClr val="000000"/>
                </a:solidFill>
                <a:latin typeface="+mj-lt"/>
              </a:rPr>
              <a:t>ul. Lwa Tołstoja 2 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58-100 </a:t>
            </a:r>
            <a:r>
              <a:rPr lang="pl-PL" sz="1400" dirty="0">
                <a:solidFill>
                  <a:srgbClr val="000000"/>
                </a:solidFill>
                <a:latin typeface="+mj-lt"/>
              </a:rPr>
              <a:t>Świdnica </a:t>
            </a:r>
            <a:endParaRPr lang="pl-PL" sz="1400" dirty="0" smtClean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recepcja@redbaronhotel.pl www.redbaronhotel.pl </a:t>
            </a:r>
          </a:p>
          <a:p>
            <a:pPr algn="ctr"/>
            <a:r>
              <a:rPr lang="pl-PL" sz="1400" dirty="0" smtClean="0">
                <a:solidFill>
                  <a:srgbClr val="000000"/>
                </a:solidFill>
                <a:latin typeface="+mj-lt"/>
              </a:rPr>
              <a:t>+48 74 856 48 00-01</a:t>
            </a:r>
            <a:endParaRPr lang="pl-PL" sz="1400" dirty="0">
              <a:latin typeface="+mj-lt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1" y="6757538"/>
            <a:ext cx="3303804" cy="2198396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5" y="1618699"/>
            <a:ext cx="7030962" cy="409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3419</TotalTime>
  <Words>959</Words>
  <Application>Microsoft Office PowerPoint</Application>
  <PresentationFormat>Papier A4 (210x297 mm)</PresentationFormat>
  <Paragraphs>223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Arabic Typesetting</vt:lpstr>
      <vt:lpstr>Arial</vt:lpstr>
      <vt:lpstr>Calibri</vt:lpstr>
      <vt:lpstr>Calibri Light</vt:lpstr>
      <vt:lpstr>Georgia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Malwina</dc:creator>
  <cp:lastModifiedBy>Anna Januszko</cp:lastModifiedBy>
  <cp:revision>130</cp:revision>
  <cp:lastPrinted>2014-09-10T15:35:56Z</cp:lastPrinted>
  <dcterms:created xsi:type="dcterms:W3CDTF">2013-10-28T11:40:02Z</dcterms:created>
  <dcterms:modified xsi:type="dcterms:W3CDTF">2014-11-20T06:33:38Z</dcterms:modified>
</cp:coreProperties>
</file>